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dp" ContentType="image/vnd.ms-photo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8"/>
  </p:notesMasterIdLst>
  <p:sldIdLst>
    <p:sldId id="257" r:id="rId3"/>
    <p:sldId id="256" r:id="rId4"/>
    <p:sldId id="258" r:id="rId5"/>
    <p:sldId id="302" r:id="rId6"/>
    <p:sldId id="260" r:id="rId7"/>
    <p:sldId id="286" r:id="rId8"/>
    <p:sldId id="288" r:id="rId9"/>
    <p:sldId id="290" r:id="rId10"/>
    <p:sldId id="262" r:id="rId11"/>
    <p:sldId id="265" r:id="rId12"/>
    <p:sldId id="266" r:id="rId13"/>
    <p:sldId id="272" r:id="rId14"/>
    <p:sldId id="284" r:id="rId15"/>
    <p:sldId id="291" r:id="rId16"/>
    <p:sldId id="274" r:id="rId17"/>
    <p:sldId id="275" r:id="rId18"/>
    <p:sldId id="276" r:id="rId19"/>
    <p:sldId id="277" r:id="rId20"/>
    <p:sldId id="305" r:id="rId21"/>
    <p:sldId id="285" r:id="rId22"/>
    <p:sldId id="294" r:id="rId23"/>
    <p:sldId id="308" r:id="rId24"/>
    <p:sldId id="278" r:id="rId25"/>
    <p:sldId id="280" r:id="rId26"/>
    <p:sldId id="281" r:id="rId27"/>
    <p:sldId id="299" r:id="rId28"/>
    <p:sldId id="300" r:id="rId29"/>
    <p:sldId id="297" r:id="rId30"/>
    <p:sldId id="283" r:id="rId31"/>
    <p:sldId id="296" r:id="rId32"/>
    <p:sldId id="298" r:id="rId33"/>
    <p:sldId id="301" r:id="rId34"/>
    <p:sldId id="306" r:id="rId35"/>
    <p:sldId id="307" r:id="rId36"/>
    <p:sldId id="309" r:id="rId37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BCB3"/>
    <a:srgbClr val="FAB49E"/>
    <a:srgbClr val="8527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4" autoAdjust="0"/>
    <p:restoredTop sz="94840" autoAdjust="0"/>
  </p:normalViewPr>
  <p:slideViewPr>
    <p:cSldViewPr snapToGrid="0">
      <p:cViewPr varScale="1">
        <p:scale>
          <a:sx n="70" d="100"/>
          <a:sy n="70" d="100"/>
        </p:scale>
        <p:origin x="-1236" y="-90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slide" Target="slides/slide2.xml"/><Relationship Id="rId39" Type="http://schemas.openxmlformats.org/officeDocument/2006/relationships/presProps" Target="presProps.xml"/><Relationship Id="rId38" Type="http://schemas.openxmlformats.org/officeDocument/2006/relationships/notesMaster" Target="notesMasters/notesMaster1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757AC5-602B-46CB-A829-DF82DE739316}" type="doc">
      <dgm:prSet loTypeId="urn:microsoft.com/office/officeart/2005/8/layout/gear1" loCatId="cycle" qsTypeId="urn:microsoft.com/office/officeart/2009/2/quickstyle/3d8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14860072-1E90-4546-A535-CEC49C152677}">
      <dgm:prSet phldrT="[Текст]" custT="1"/>
      <dgm:spPr/>
      <dgm:t>
        <a:bodyPr/>
        <a:lstStyle/>
        <a:p>
          <a:pPr rtl="0" eaLnBrk="1" latinLnBrk="0"/>
          <a:r>
            <a:rPr lang="ru-RU" sz="1600" b="1" noProof="0" dirty="0" smtClean="0"/>
            <a:t>Какие бывают профессии</a:t>
          </a:r>
          <a:r>
            <a:rPr lang="ru-RU" sz="1600" noProof="0" dirty="0" smtClean="0"/>
            <a:t>?</a:t>
          </a:r>
        </a:p>
        <a:p>
          <a:endParaRPr lang="ru-RU" sz="1600" dirty="0"/>
        </a:p>
      </dgm:t>
    </dgm:pt>
    <dgm:pt modelId="{DB183B7C-465C-4B8C-B1C3-5A2C99065A87}" cxnId="{9C79D413-861B-4FD9-985C-6B3967DD7910}" type="parTrans">
      <dgm:prSet/>
      <dgm:spPr/>
      <dgm:t>
        <a:bodyPr/>
        <a:lstStyle/>
        <a:p>
          <a:endParaRPr lang="ru-RU"/>
        </a:p>
      </dgm:t>
    </dgm:pt>
    <dgm:pt modelId="{ECCD4A54-B0B7-4F59-8393-AD9EA564DD77}" cxnId="{9C79D413-861B-4FD9-985C-6B3967DD7910}" type="sibTrans">
      <dgm:prSet/>
      <dgm:spPr/>
      <dgm:t>
        <a:bodyPr/>
        <a:lstStyle/>
        <a:p>
          <a:endParaRPr lang="ru-RU"/>
        </a:p>
      </dgm:t>
    </dgm:pt>
    <dgm:pt modelId="{96CB1C87-7DA2-4D1C-B92E-989E0A6D9048}">
      <dgm:prSet phldrT="[Текст]"/>
      <dgm:spPr/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</a:pPr>
          <a:r>
            <a:rPr lang="ru-RU" sz="1800" b="1" smtClean="0">
              <a:latin typeface="Times New Roman" panose="02020603050405020304" pitchFamily="18" charset="0"/>
              <a:cs typeface="Times New Roman" panose="02020603050405020304" pitchFamily="18" charset="0"/>
            </a:rPr>
            <a:t>Кто управляет поездами?</a:t>
          </a:r>
        </a:p>
        <a:p>
          <a:pPr lvl="0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B56F8327-0C84-4333-8C39-A77663CCC2B0}" cxnId="{DCCE3CC8-EAB2-4106-8C9E-BBE99E72B1C8}" type="parTrans">
      <dgm:prSet/>
      <dgm:spPr/>
      <dgm:t>
        <a:bodyPr/>
        <a:lstStyle/>
        <a:p>
          <a:endParaRPr lang="ru-RU"/>
        </a:p>
      </dgm:t>
    </dgm:pt>
    <dgm:pt modelId="{7FA37F96-F558-40FC-A6C5-1B3DB5DC348A}" cxnId="{DCCE3CC8-EAB2-4106-8C9E-BBE99E72B1C8}" type="sibTrans">
      <dgm:prSet/>
      <dgm:spPr/>
      <dgm:t>
        <a:bodyPr/>
        <a:lstStyle/>
        <a:p>
          <a:endParaRPr lang="ru-RU"/>
        </a:p>
      </dgm:t>
    </dgm:pt>
    <dgm:pt modelId="{E6F2210E-B7F5-4058-A20D-20BC22E6EBD8}">
      <dgm:prSet phldrT="[Текст]"/>
      <dgm:spPr/>
      <dgm:t>
        <a:bodyPr/>
        <a:lstStyle/>
        <a:p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Как появилась железная дорога?</a:t>
          </a:r>
          <a:endParaRPr lang="ru-RU" dirty="0"/>
        </a:p>
      </dgm:t>
    </dgm:pt>
    <dgm:pt modelId="{368D7C9E-2BBD-4C05-876A-3CD11EDFBF49}" cxnId="{4B0153FA-8EC4-4955-8D7E-D44739E94F35}" type="parTrans">
      <dgm:prSet/>
      <dgm:spPr/>
      <dgm:t>
        <a:bodyPr/>
        <a:lstStyle/>
        <a:p>
          <a:endParaRPr lang="ru-RU"/>
        </a:p>
      </dgm:t>
    </dgm:pt>
    <dgm:pt modelId="{D04ED6FC-A449-4D4D-BF5E-5D6851447BE6}" cxnId="{4B0153FA-8EC4-4955-8D7E-D44739E94F35}" type="sibTrans">
      <dgm:prSet/>
      <dgm:spPr/>
      <dgm:t>
        <a:bodyPr/>
        <a:lstStyle/>
        <a:p>
          <a:endParaRPr lang="ru-RU"/>
        </a:p>
      </dgm:t>
    </dgm:pt>
    <dgm:pt modelId="{C35FA8E6-2A6F-4DF3-AB23-60634A94BB0C}">
      <dgm:prSet phldrT="[Текст]"/>
      <dgm:spPr/>
      <dgm:t>
        <a:bodyPr/>
        <a:lstStyle/>
        <a:p>
          <a:endParaRPr lang="ru-RU"/>
        </a:p>
      </dgm:t>
    </dgm:pt>
    <dgm:pt modelId="{526DE0D4-EF06-4E5F-AB8E-F367F6221A1D}" cxnId="{7BF0990C-691A-42B0-B8EB-6ECEFBFDD7FB}" type="parTrans">
      <dgm:prSet/>
      <dgm:spPr/>
      <dgm:t>
        <a:bodyPr/>
        <a:lstStyle/>
        <a:p>
          <a:endParaRPr lang="ru-RU"/>
        </a:p>
      </dgm:t>
    </dgm:pt>
    <dgm:pt modelId="{F16AE99B-D60C-485F-B84D-8A18D9CBF163}" cxnId="{7BF0990C-691A-42B0-B8EB-6ECEFBFDD7FB}" type="sibTrans">
      <dgm:prSet/>
      <dgm:spPr/>
      <dgm:t>
        <a:bodyPr/>
        <a:lstStyle/>
        <a:p>
          <a:endParaRPr lang="ru-RU"/>
        </a:p>
      </dgm:t>
    </dgm:pt>
    <dgm:pt modelId="{F665669D-9943-49C7-89F4-B9BCE7B08CF0}">
      <dgm:prSet phldrT="[Текст]"/>
      <dgm:spPr/>
      <dgm:t>
        <a:bodyPr/>
        <a:lstStyle/>
        <a:p>
          <a:endParaRPr lang="ru-RU"/>
        </a:p>
      </dgm:t>
    </dgm:pt>
    <dgm:pt modelId="{BE841232-45BB-4EC9-9640-4DC93DD97711}" cxnId="{8720E8E0-D3E5-480F-8AA4-6BE702630ACE}" type="parTrans">
      <dgm:prSet/>
      <dgm:spPr/>
      <dgm:t>
        <a:bodyPr/>
        <a:lstStyle/>
        <a:p>
          <a:endParaRPr lang="ru-RU"/>
        </a:p>
      </dgm:t>
    </dgm:pt>
    <dgm:pt modelId="{43A5900C-912C-4C51-B5A4-07A11146E03F}" cxnId="{8720E8E0-D3E5-480F-8AA4-6BE702630ACE}" type="sibTrans">
      <dgm:prSet/>
      <dgm:spPr/>
      <dgm:t>
        <a:bodyPr/>
        <a:lstStyle/>
        <a:p>
          <a:endParaRPr lang="ru-RU"/>
        </a:p>
      </dgm:t>
    </dgm:pt>
    <dgm:pt modelId="{9DD5BCD0-7596-46E0-ACD7-BB1179C658EF}" type="pres">
      <dgm:prSet presAssocID="{DC757AC5-602B-46CB-A829-DF82DE739316}" presName="composite" presStyleCnt="0">
        <dgm:presLayoutVars>
          <dgm:chMax val="3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EF0C3F8-4A1E-4534-BEAE-BBFBB8795CCB}" type="pres">
      <dgm:prSet presAssocID="{14860072-1E90-4546-A535-CEC49C152677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10D17A-0892-440D-9805-5F5246EAEBC2}" type="pres">
      <dgm:prSet presAssocID="{14860072-1E90-4546-A535-CEC49C152677}" presName="gear1srcNode" presStyleLbl="node1" presStyleIdx="0" presStyleCnt="3"/>
      <dgm:spPr/>
      <dgm:t>
        <a:bodyPr/>
        <a:lstStyle/>
        <a:p>
          <a:endParaRPr lang="ru-RU"/>
        </a:p>
      </dgm:t>
    </dgm:pt>
    <dgm:pt modelId="{BCC6D19C-A2CA-4605-A5B6-3112F9DDFB0C}" type="pres">
      <dgm:prSet presAssocID="{14860072-1E90-4546-A535-CEC49C152677}" presName="gear1dstNode" presStyleLbl="node1" presStyleIdx="0" presStyleCnt="3"/>
      <dgm:spPr/>
      <dgm:t>
        <a:bodyPr/>
        <a:lstStyle/>
        <a:p>
          <a:endParaRPr lang="ru-RU"/>
        </a:p>
      </dgm:t>
    </dgm:pt>
    <dgm:pt modelId="{A3D98F24-3250-4FE4-AAA7-F44A970D5CC2}" type="pres">
      <dgm:prSet presAssocID="{96CB1C87-7DA2-4D1C-B92E-989E0A6D9048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2E5DED-5A9F-4EC4-BF20-17892227E08D}" type="pres">
      <dgm:prSet presAssocID="{96CB1C87-7DA2-4D1C-B92E-989E0A6D9048}" presName="gear2srcNode" presStyleLbl="node1" presStyleIdx="1" presStyleCnt="3"/>
      <dgm:spPr/>
      <dgm:t>
        <a:bodyPr/>
        <a:lstStyle/>
        <a:p>
          <a:endParaRPr lang="ru-RU"/>
        </a:p>
      </dgm:t>
    </dgm:pt>
    <dgm:pt modelId="{E21E84BA-4FC8-4DE9-8D6D-348C61DC2630}" type="pres">
      <dgm:prSet presAssocID="{96CB1C87-7DA2-4D1C-B92E-989E0A6D9048}" presName="gear2dstNode" presStyleLbl="node1" presStyleIdx="1" presStyleCnt="3"/>
      <dgm:spPr/>
      <dgm:t>
        <a:bodyPr/>
        <a:lstStyle/>
        <a:p>
          <a:endParaRPr lang="ru-RU"/>
        </a:p>
      </dgm:t>
    </dgm:pt>
    <dgm:pt modelId="{D67A82D1-3FBE-4295-8BC0-6DFAA6E065FB}" type="pres">
      <dgm:prSet presAssocID="{E6F2210E-B7F5-4058-A20D-20BC22E6EBD8}" presName="gear3" presStyleLbl="node1" presStyleIdx="2" presStyleCnt="3" custLinFactNeighborX="14162" custLinFactNeighborY="-432"/>
      <dgm:spPr/>
      <dgm:t>
        <a:bodyPr/>
        <a:lstStyle/>
        <a:p>
          <a:endParaRPr lang="ru-RU"/>
        </a:p>
      </dgm:t>
    </dgm:pt>
    <dgm:pt modelId="{3A5FD4C6-2F8A-440C-B13B-110507ED35DF}" type="pres">
      <dgm:prSet presAssocID="{E6F2210E-B7F5-4058-A20D-20BC22E6EBD8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198765-414E-4039-B0AE-4DD57C55C6CF}" type="pres">
      <dgm:prSet presAssocID="{E6F2210E-B7F5-4058-A20D-20BC22E6EBD8}" presName="gear3srcNode" presStyleLbl="node1" presStyleIdx="2" presStyleCnt="3"/>
      <dgm:spPr/>
      <dgm:t>
        <a:bodyPr/>
        <a:lstStyle/>
        <a:p>
          <a:endParaRPr lang="ru-RU"/>
        </a:p>
      </dgm:t>
    </dgm:pt>
    <dgm:pt modelId="{073A4C74-C9D8-489D-A083-E2E974A24722}" type="pres">
      <dgm:prSet presAssocID="{E6F2210E-B7F5-4058-A20D-20BC22E6EBD8}" presName="gear3dstNode" presStyleLbl="node1" presStyleIdx="2" presStyleCnt="3"/>
      <dgm:spPr/>
      <dgm:t>
        <a:bodyPr/>
        <a:lstStyle/>
        <a:p>
          <a:endParaRPr lang="ru-RU"/>
        </a:p>
      </dgm:t>
    </dgm:pt>
    <dgm:pt modelId="{6B848910-DF0B-4F58-949F-90D9221425DF}" type="pres">
      <dgm:prSet presAssocID="{ECCD4A54-B0B7-4F59-8393-AD9EA564DD77}" presName="connector1" presStyleLbl="sibTrans2D1" presStyleIdx="0" presStyleCnt="3" custScaleX="104174"/>
      <dgm:spPr/>
      <dgm:t>
        <a:bodyPr/>
        <a:lstStyle/>
        <a:p>
          <a:endParaRPr lang="ru-RU"/>
        </a:p>
      </dgm:t>
    </dgm:pt>
    <dgm:pt modelId="{A3A4CB72-7192-4370-9D35-639A45F50295}" type="pres">
      <dgm:prSet presAssocID="{7FA37F96-F558-40FC-A6C5-1B3DB5DC348A}" presName="connector2" presStyleLbl="sibTrans2D1" presStyleIdx="1" presStyleCnt="3"/>
      <dgm:spPr/>
      <dgm:t>
        <a:bodyPr/>
        <a:lstStyle/>
        <a:p>
          <a:endParaRPr lang="ru-RU"/>
        </a:p>
      </dgm:t>
    </dgm:pt>
    <dgm:pt modelId="{E11AB6F6-2096-4ACE-A450-6918B5DB59C6}" type="pres">
      <dgm:prSet presAssocID="{D04ED6FC-A449-4D4D-BF5E-5D6851447BE6}" presName="connector3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59CA99FD-45ED-4CEF-B0E0-7B923D4F290C}" type="presOf" srcId="{E6F2210E-B7F5-4058-A20D-20BC22E6EBD8}" destId="{2E198765-414E-4039-B0AE-4DD57C55C6CF}" srcOrd="2" destOrd="0" presId="urn:microsoft.com/office/officeart/2005/8/layout/gear1"/>
    <dgm:cxn modelId="{711603DE-629A-4E02-8151-8FBB57B0A65B}" type="presOf" srcId="{14860072-1E90-4546-A535-CEC49C152677}" destId="{BCC6D19C-A2CA-4605-A5B6-3112F9DDFB0C}" srcOrd="2" destOrd="0" presId="urn:microsoft.com/office/officeart/2005/8/layout/gear1"/>
    <dgm:cxn modelId="{DCCE3CC8-EAB2-4106-8C9E-BBE99E72B1C8}" srcId="{DC757AC5-602B-46CB-A829-DF82DE739316}" destId="{96CB1C87-7DA2-4D1C-B92E-989E0A6D9048}" srcOrd="1" destOrd="0" parTransId="{B56F8327-0C84-4333-8C39-A77663CCC2B0}" sibTransId="{7FA37F96-F558-40FC-A6C5-1B3DB5DC348A}"/>
    <dgm:cxn modelId="{4B0153FA-8EC4-4955-8D7E-D44739E94F35}" srcId="{DC757AC5-602B-46CB-A829-DF82DE739316}" destId="{E6F2210E-B7F5-4058-A20D-20BC22E6EBD8}" srcOrd="2" destOrd="0" parTransId="{368D7C9E-2BBD-4C05-876A-3CD11EDFBF49}" sibTransId="{D04ED6FC-A449-4D4D-BF5E-5D6851447BE6}"/>
    <dgm:cxn modelId="{F03DDB8D-481C-4BF6-A0A1-0E63E1203B86}" type="presOf" srcId="{7FA37F96-F558-40FC-A6C5-1B3DB5DC348A}" destId="{A3A4CB72-7192-4370-9D35-639A45F50295}" srcOrd="0" destOrd="0" presId="urn:microsoft.com/office/officeart/2005/8/layout/gear1"/>
    <dgm:cxn modelId="{97C372EA-6471-4437-84B6-5468DC51545D}" type="presOf" srcId="{14860072-1E90-4546-A535-CEC49C152677}" destId="{6B10D17A-0892-440D-9805-5F5246EAEBC2}" srcOrd="1" destOrd="0" presId="urn:microsoft.com/office/officeart/2005/8/layout/gear1"/>
    <dgm:cxn modelId="{094B3816-4413-46CE-82E8-291AC7FEC2F5}" type="presOf" srcId="{96CB1C87-7DA2-4D1C-B92E-989E0A6D9048}" destId="{A3D98F24-3250-4FE4-AAA7-F44A970D5CC2}" srcOrd="0" destOrd="0" presId="urn:microsoft.com/office/officeart/2005/8/layout/gear1"/>
    <dgm:cxn modelId="{8720E8E0-D3E5-480F-8AA4-6BE702630ACE}" srcId="{DC757AC5-602B-46CB-A829-DF82DE739316}" destId="{F665669D-9943-49C7-89F4-B9BCE7B08CF0}" srcOrd="3" destOrd="0" parTransId="{BE841232-45BB-4EC9-9640-4DC93DD97711}" sibTransId="{43A5900C-912C-4C51-B5A4-07A11146E03F}"/>
    <dgm:cxn modelId="{CBD3FDE2-D5BF-4B76-B8FB-1C3A78110F40}" type="presOf" srcId="{E6F2210E-B7F5-4058-A20D-20BC22E6EBD8}" destId="{3A5FD4C6-2F8A-440C-B13B-110507ED35DF}" srcOrd="1" destOrd="0" presId="urn:microsoft.com/office/officeart/2005/8/layout/gear1"/>
    <dgm:cxn modelId="{167A262D-16D8-4FAC-A976-64A177B82A5B}" type="presOf" srcId="{D04ED6FC-A449-4D4D-BF5E-5D6851447BE6}" destId="{E11AB6F6-2096-4ACE-A450-6918B5DB59C6}" srcOrd="0" destOrd="0" presId="urn:microsoft.com/office/officeart/2005/8/layout/gear1"/>
    <dgm:cxn modelId="{4275CE6C-8A6D-4ADA-AD13-612B884E96F2}" type="presOf" srcId="{E6F2210E-B7F5-4058-A20D-20BC22E6EBD8}" destId="{D67A82D1-3FBE-4295-8BC0-6DFAA6E065FB}" srcOrd="0" destOrd="0" presId="urn:microsoft.com/office/officeart/2005/8/layout/gear1"/>
    <dgm:cxn modelId="{7BF0990C-691A-42B0-B8EB-6ECEFBFDD7FB}" srcId="{DC757AC5-602B-46CB-A829-DF82DE739316}" destId="{C35FA8E6-2A6F-4DF3-AB23-60634A94BB0C}" srcOrd="4" destOrd="0" parTransId="{526DE0D4-EF06-4E5F-AB8E-F367F6221A1D}" sibTransId="{F16AE99B-D60C-485F-B84D-8A18D9CBF163}"/>
    <dgm:cxn modelId="{81658CF8-7763-4D66-9BE3-E6DCB6788656}" type="presOf" srcId="{E6F2210E-B7F5-4058-A20D-20BC22E6EBD8}" destId="{073A4C74-C9D8-489D-A083-E2E974A24722}" srcOrd="3" destOrd="0" presId="urn:microsoft.com/office/officeart/2005/8/layout/gear1"/>
    <dgm:cxn modelId="{BD354485-952F-4A83-AB66-86EE47A44AB1}" type="presOf" srcId="{96CB1C87-7DA2-4D1C-B92E-989E0A6D9048}" destId="{D92E5DED-5A9F-4EC4-BF20-17892227E08D}" srcOrd="1" destOrd="0" presId="urn:microsoft.com/office/officeart/2005/8/layout/gear1"/>
    <dgm:cxn modelId="{9C79D413-861B-4FD9-985C-6B3967DD7910}" srcId="{DC757AC5-602B-46CB-A829-DF82DE739316}" destId="{14860072-1E90-4546-A535-CEC49C152677}" srcOrd="0" destOrd="0" parTransId="{DB183B7C-465C-4B8C-B1C3-5A2C99065A87}" sibTransId="{ECCD4A54-B0B7-4F59-8393-AD9EA564DD77}"/>
    <dgm:cxn modelId="{0459950B-9359-4A86-B968-AC818FC3ACC3}" type="presOf" srcId="{DC757AC5-602B-46CB-A829-DF82DE739316}" destId="{9DD5BCD0-7596-46E0-ACD7-BB1179C658EF}" srcOrd="0" destOrd="0" presId="urn:microsoft.com/office/officeart/2005/8/layout/gear1"/>
    <dgm:cxn modelId="{AAA4D4DD-8FE7-4C21-8450-867EC847C892}" type="presOf" srcId="{96CB1C87-7DA2-4D1C-B92E-989E0A6D9048}" destId="{E21E84BA-4FC8-4DE9-8D6D-348C61DC2630}" srcOrd="2" destOrd="0" presId="urn:microsoft.com/office/officeart/2005/8/layout/gear1"/>
    <dgm:cxn modelId="{66322600-D1A5-44B2-A4C8-C71ED561685C}" type="presOf" srcId="{ECCD4A54-B0B7-4F59-8393-AD9EA564DD77}" destId="{6B848910-DF0B-4F58-949F-90D9221425DF}" srcOrd="0" destOrd="0" presId="urn:microsoft.com/office/officeart/2005/8/layout/gear1"/>
    <dgm:cxn modelId="{119C88A9-8BED-4691-ACE9-63BE27541C1F}" type="presOf" srcId="{14860072-1E90-4546-A535-CEC49C152677}" destId="{1EF0C3F8-4A1E-4534-BEAE-BBFBB8795CCB}" srcOrd="0" destOrd="0" presId="urn:microsoft.com/office/officeart/2005/8/layout/gear1"/>
    <dgm:cxn modelId="{8B9B2759-BF8E-41A6-A6E2-775F4E242871}" type="presParOf" srcId="{9DD5BCD0-7596-46E0-ACD7-BB1179C658EF}" destId="{1EF0C3F8-4A1E-4534-BEAE-BBFBB8795CCB}" srcOrd="0" destOrd="0" presId="urn:microsoft.com/office/officeart/2005/8/layout/gear1"/>
    <dgm:cxn modelId="{A12BDE6A-F7E5-45DC-8BA0-E841F04A6102}" type="presParOf" srcId="{9DD5BCD0-7596-46E0-ACD7-BB1179C658EF}" destId="{6B10D17A-0892-440D-9805-5F5246EAEBC2}" srcOrd="1" destOrd="0" presId="urn:microsoft.com/office/officeart/2005/8/layout/gear1"/>
    <dgm:cxn modelId="{8FCE55D6-1A99-48DB-BB64-09B8B2FE88F4}" type="presParOf" srcId="{9DD5BCD0-7596-46E0-ACD7-BB1179C658EF}" destId="{BCC6D19C-A2CA-4605-A5B6-3112F9DDFB0C}" srcOrd="2" destOrd="0" presId="urn:microsoft.com/office/officeart/2005/8/layout/gear1"/>
    <dgm:cxn modelId="{2EBD2FAE-8F5E-446B-BF78-D055D7B1CADA}" type="presParOf" srcId="{9DD5BCD0-7596-46E0-ACD7-BB1179C658EF}" destId="{A3D98F24-3250-4FE4-AAA7-F44A970D5CC2}" srcOrd="3" destOrd="0" presId="urn:microsoft.com/office/officeart/2005/8/layout/gear1"/>
    <dgm:cxn modelId="{9A1B9214-56D6-4DDA-BA6A-1CAE81FC312B}" type="presParOf" srcId="{9DD5BCD0-7596-46E0-ACD7-BB1179C658EF}" destId="{D92E5DED-5A9F-4EC4-BF20-17892227E08D}" srcOrd="4" destOrd="0" presId="urn:microsoft.com/office/officeart/2005/8/layout/gear1"/>
    <dgm:cxn modelId="{CEB067F8-0C8C-42A1-8860-8D42E22161F0}" type="presParOf" srcId="{9DD5BCD0-7596-46E0-ACD7-BB1179C658EF}" destId="{E21E84BA-4FC8-4DE9-8D6D-348C61DC2630}" srcOrd="5" destOrd="0" presId="urn:microsoft.com/office/officeart/2005/8/layout/gear1"/>
    <dgm:cxn modelId="{F3468BCF-61F3-44A8-9DAC-1D9B08480054}" type="presParOf" srcId="{9DD5BCD0-7596-46E0-ACD7-BB1179C658EF}" destId="{D67A82D1-3FBE-4295-8BC0-6DFAA6E065FB}" srcOrd="6" destOrd="0" presId="urn:microsoft.com/office/officeart/2005/8/layout/gear1"/>
    <dgm:cxn modelId="{CB911E25-BBE8-472A-B2E4-B2C5AF17E054}" type="presParOf" srcId="{9DD5BCD0-7596-46E0-ACD7-BB1179C658EF}" destId="{3A5FD4C6-2F8A-440C-B13B-110507ED35DF}" srcOrd="7" destOrd="0" presId="urn:microsoft.com/office/officeart/2005/8/layout/gear1"/>
    <dgm:cxn modelId="{8027DB78-B299-4BBA-92DB-B140C388C976}" type="presParOf" srcId="{9DD5BCD0-7596-46E0-ACD7-BB1179C658EF}" destId="{2E198765-414E-4039-B0AE-4DD57C55C6CF}" srcOrd="8" destOrd="0" presId="urn:microsoft.com/office/officeart/2005/8/layout/gear1"/>
    <dgm:cxn modelId="{B3CEE489-3495-435B-B4E2-BD03F74AAC3D}" type="presParOf" srcId="{9DD5BCD0-7596-46E0-ACD7-BB1179C658EF}" destId="{073A4C74-C9D8-489D-A083-E2E974A24722}" srcOrd="9" destOrd="0" presId="urn:microsoft.com/office/officeart/2005/8/layout/gear1"/>
    <dgm:cxn modelId="{296D5946-176F-4980-9DD8-A797B07020E0}" type="presParOf" srcId="{9DD5BCD0-7596-46E0-ACD7-BB1179C658EF}" destId="{6B848910-DF0B-4F58-949F-90D9221425DF}" srcOrd="10" destOrd="0" presId="urn:microsoft.com/office/officeart/2005/8/layout/gear1"/>
    <dgm:cxn modelId="{15E33600-B9A3-4032-B406-69550972ED7A}" type="presParOf" srcId="{9DD5BCD0-7596-46E0-ACD7-BB1179C658EF}" destId="{A3A4CB72-7192-4370-9D35-639A45F50295}" srcOrd="11" destOrd="0" presId="urn:microsoft.com/office/officeart/2005/8/layout/gear1"/>
    <dgm:cxn modelId="{001CF627-5D31-4B45-9532-4A8039B570E4}" type="presParOf" srcId="{9DD5BCD0-7596-46E0-ACD7-BB1179C658EF}" destId="{E11AB6F6-2096-4ACE-A450-6918B5DB59C6}" srcOrd="12" destOrd="0" presId="urn:microsoft.com/office/officeart/2005/8/layout/gear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C757AC5-602B-46CB-A829-DF82DE739316}" type="doc">
      <dgm:prSet loTypeId="urn:microsoft.com/office/officeart/2005/8/layout/gear1" loCatId="cycle" qsTypeId="urn:microsoft.com/office/officeart/2009/2/quickstyle/3d8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14860072-1E90-4546-A535-CEC49C152677}">
      <dgm:prSet phldrT="[Текст]" custT="1"/>
      <dgm:spPr/>
      <dgm:t>
        <a:bodyPr/>
        <a:lstStyle/>
        <a:p>
          <a:pPr marL="0" marR="0" lvl="0" indent="0" algn="ctr" defTabSz="7112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 нас возникли вопросы!</a:t>
          </a:r>
        </a:p>
        <a:p>
          <a:pPr lvl="0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DB183B7C-465C-4B8C-B1C3-5A2C99065A87}" cxnId="{9C79D413-861B-4FD9-985C-6B3967DD7910}" type="parTrans">
      <dgm:prSet/>
      <dgm:spPr/>
      <dgm:t>
        <a:bodyPr/>
        <a:lstStyle/>
        <a:p>
          <a:endParaRPr lang="ru-RU"/>
        </a:p>
      </dgm:t>
    </dgm:pt>
    <dgm:pt modelId="{ECCD4A54-B0B7-4F59-8393-AD9EA564DD77}" cxnId="{9C79D413-861B-4FD9-985C-6B3967DD7910}" type="sibTrans">
      <dgm:prSet/>
      <dgm:spPr/>
      <dgm:t>
        <a:bodyPr/>
        <a:lstStyle/>
        <a:p>
          <a:endParaRPr lang="ru-RU"/>
        </a:p>
      </dgm:t>
    </dgm:pt>
    <dgm:pt modelId="{96CB1C87-7DA2-4D1C-B92E-989E0A6D9048}">
      <dgm:prSet phldrT="[Текст]" custT="1"/>
      <dgm:spPr/>
      <dgm:t>
        <a:bodyPr/>
        <a:lstStyle/>
        <a:p>
          <a:pPr marL="0" marR="0" lvl="0" indent="0" algn="ctr" defTabSz="5778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endParaRPr lang="ru-RU" sz="18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algn="ctr" defTabSz="5778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Как работает эта организация</a:t>
          </a:r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?</a:t>
          </a:r>
        </a:p>
        <a:p>
          <a:pPr lvl="0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dirty="0"/>
        </a:p>
      </dgm:t>
    </dgm:pt>
    <dgm:pt modelId="{B56F8327-0C84-4333-8C39-A77663CCC2B0}" cxnId="{DCCE3CC8-EAB2-4106-8C9E-BBE99E72B1C8}" type="parTrans">
      <dgm:prSet/>
      <dgm:spPr/>
      <dgm:t>
        <a:bodyPr/>
        <a:lstStyle/>
        <a:p>
          <a:endParaRPr lang="ru-RU"/>
        </a:p>
      </dgm:t>
    </dgm:pt>
    <dgm:pt modelId="{7FA37F96-F558-40FC-A6C5-1B3DB5DC348A}" cxnId="{DCCE3CC8-EAB2-4106-8C9E-BBE99E72B1C8}" type="sibTrans">
      <dgm:prSet/>
      <dgm:spPr/>
      <dgm:t>
        <a:bodyPr/>
        <a:lstStyle/>
        <a:p>
          <a:endParaRPr lang="ru-RU"/>
        </a:p>
      </dgm:t>
    </dgm:pt>
    <dgm:pt modelId="{E6F2210E-B7F5-4058-A20D-20BC22E6EBD8}">
      <dgm:prSet phldrT="[Текст]" custT="1"/>
      <dgm:spPr/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</a:pPr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Какие бывают поезда?</a:t>
          </a:r>
        </a:p>
        <a:p>
          <a:pPr lvl="0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368D7C9E-2BBD-4C05-876A-3CD11EDFBF49}" cxnId="{4B0153FA-8EC4-4955-8D7E-D44739E94F35}" type="parTrans">
      <dgm:prSet/>
      <dgm:spPr/>
      <dgm:t>
        <a:bodyPr/>
        <a:lstStyle/>
        <a:p>
          <a:endParaRPr lang="ru-RU"/>
        </a:p>
      </dgm:t>
    </dgm:pt>
    <dgm:pt modelId="{D04ED6FC-A449-4D4D-BF5E-5D6851447BE6}" cxnId="{4B0153FA-8EC4-4955-8D7E-D44739E94F35}" type="sibTrans">
      <dgm:prSet/>
      <dgm:spPr/>
      <dgm:t>
        <a:bodyPr/>
        <a:lstStyle/>
        <a:p>
          <a:endParaRPr lang="ru-RU"/>
        </a:p>
      </dgm:t>
    </dgm:pt>
    <dgm:pt modelId="{C35FA8E6-2A6F-4DF3-AB23-60634A94BB0C}">
      <dgm:prSet phldrT="[Текст]"/>
      <dgm:spPr/>
      <dgm:t>
        <a:bodyPr/>
        <a:lstStyle/>
        <a:p>
          <a:endParaRPr lang="ru-RU"/>
        </a:p>
      </dgm:t>
    </dgm:pt>
    <dgm:pt modelId="{526DE0D4-EF06-4E5F-AB8E-F367F6221A1D}" cxnId="{7BF0990C-691A-42B0-B8EB-6ECEFBFDD7FB}" type="parTrans">
      <dgm:prSet/>
      <dgm:spPr/>
      <dgm:t>
        <a:bodyPr/>
        <a:lstStyle/>
        <a:p>
          <a:endParaRPr lang="ru-RU"/>
        </a:p>
      </dgm:t>
    </dgm:pt>
    <dgm:pt modelId="{F16AE99B-D60C-485F-B84D-8A18D9CBF163}" cxnId="{7BF0990C-691A-42B0-B8EB-6ECEFBFDD7FB}" type="sibTrans">
      <dgm:prSet/>
      <dgm:spPr/>
      <dgm:t>
        <a:bodyPr/>
        <a:lstStyle/>
        <a:p>
          <a:endParaRPr lang="ru-RU"/>
        </a:p>
      </dgm:t>
    </dgm:pt>
    <dgm:pt modelId="{F665669D-9943-49C7-89F4-B9BCE7B08CF0}">
      <dgm:prSet phldrT="[Текст]"/>
      <dgm:spPr/>
      <dgm:t>
        <a:bodyPr/>
        <a:lstStyle/>
        <a:p>
          <a:endParaRPr lang="ru-RU"/>
        </a:p>
      </dgm:t>
    </dgm:pt>
    <dgm:pt modelId="{BE841232-45BB-4EC9-9640-4DC93DD97711}" cxnId="{8720E8E0-D3E5-480F-8AA4-6BE702630ACE}" type="parTrans">
      <dgm:prSet/>
      <dgm:spPr/>
      <dgm:t>
        <a:bodyPr/>
        <a:lstStyle/>
        <a:p>
          <a:endParaRPr lang="ru-RU"/>
        </a:p>
      </dgm:t>
    </dgm:pt>
    <dgm:pt modelId="{43A5900C-912C-4C51-B5A4-07A11146E03F}" cxnId="{8720E8E0-D3E5-480F-8AA4-6BE702630ACE}" type="sibTrans">
      <dgm:prSet/>
      <dgm:spPr/>
      <dgm:t>
        <a:bodyPr/>
        <a:lstStyle/>
        <a:p>
          <a:endParaRPr lang="ru-RU"/>
        </a:p>
      </dgm:t>
    </dgm:pt>
    <dgm:pt modelId="{9DD5BCD0-7596-46E0-ACD7-BB1179C658EF}" type="pres">
      <dgm:prSet presAssocID="{DC757AC5-602B-46CB-A829-DF82DE739316}" presName="composite" presStyleCnt="0">
        <dgm:presLayoutVars>
          <dgm:chMax val="3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EF0C3F8-4A1E-4534-BEAE-BBFBB8795CCB}" type="pres">
      <dgm:prSet presAssocID="{14860072-1E90-4546-A535-CEC49C152677}" presName="gear1" presStyleLbl="node1" presStyleIdx="0" presStyleCnt="3" custLinFactNeighborX="4948" custLinFactNeighborY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10D17A-0892-440D-9805-5F5246EAEBC2}" type="pres">
      <dgm:prSet presAssocID="{14860072-1E90-4546-A535-CEC49C152677}" presName="gear1srcNode" presStyleLbl="node1" presStyleIdx="0" presStyleCnt="3"/>
      <dgm:spPr/>
      <dgm:t>
        <a:bodyPr/>
        <a:lstStyle/>
        <a:p>
          <a:endParaRPr lang="ru-RU"/>
        </a:p>
      </dgm:t>
    </dgm:pt>
    <dgm:pt modelId="{BCC6D19C-A2CA-4605-A5B6-3112F9DDFB0C}" type="pres">
      <dgm:prSet presAssocID="{14860072-1E90-4546-A535-CEC49C152677}" presName="gear1dstNode" presStyleLbl="node1" presStyleIdx="0" presStyleCnt="3"/>
      <dgm:spPr/>
      <dgm:t>
        <a:bodyPr/>
        <a:lstStyle/>
        <a:p>
          <a:endParaRPr lang="ru-RU"/>
        </a:p>
      </dgm:t>
    </dgm:pt>
    <dgm:pt modelId="{A3D98F24-3250-4FE4-AAA7-F44A970D5CC2}" type="pres">
      <dgm:prSet presAssocID="{96CB1C87-7DA2-4D1C-B92E-989E0A6D9048}" presName="gear2" presStyleLbl="node1" presStyleIdx="1" presStyleCnt="3" custScaleX="152162" custScaleY="135902" custLinFactNeighborX="-12139" custLinFactNeighborY="-1133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2E5DED-5A9F-4EC4-BF20-17892227E08D}" type="pres">
      <dgm:prSet presAssocID="{96CB1C87-7DA2-4D1C-B92E-989E0A6D9048}" presName="gear2srcNode" presStyleLbl="node1" presStyleIdx="1" presStyleCnt="3"/>
      <dgm:spPr/>
      <dgm:t>
        <a:bodyPr/>
        <a:lstStyle/>
        <a:p>
          <a:endParaRPr lang="ru-RU"/>
        </a:p>
      </dgm:t>
    </dgm:pt>
    <dgm:pt modelId="{E21E84BA-4FC8-4DE9-8D6D-348C61DC2630}" type="pres">
      <dgm:prSet presAssocID="{96CB1C87-7DA2-4D1C-B92E-989E0A6D9048}" presName="gear2dstNode" presStyleLbl="node1" presStyleIdx="1" presStyleCnt="3"/>
      <dgm:spPr/>
      <dgm:t>
        <a:bodyPr/>
        <a:lstStyle/>
        <a:p>
          <a:endParaRPr lang="ru-RU"/>
        </a:p>
      </dgm:t>
    </dgm:pt>
    <dgm:pt modelId="{D67A82D1-3FBE-4295-8BC0-6DFAA6E065FB}" type="pres">
      <dgm:prSet presAssocID="{E6F2210E-B7F5-4058-A20D-20BC22E6EBD8}" presName="gear3" presStyleLbl="node1" presStyleIdx="2" presStyleCnt="3" custScaleX="127377" custScaleY="117094" custLinFactNeighborX="27839" custLinFactNeighborY="-8452"/>
      <dgm:spPr/>
      <dgm:t>
        <a:bodyPr/>
        <a:lstStyle/>
        <a:p>
          <a:endParaRPr lang="ru-RU"/>
        </a:p>
      </dgm:t>
    </dgm:pt>
    <dgm:pt modelId="{3A5FD4C6-2F8A-440C-B13B-110507ED35DF}" type="pres">
      <dgm:prSet presAssocID="{E6F2210E-B7F5-4058-A20D-20BC22E6EBD8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198765-414E-4039-B0AE-4DD57C55C6CF}" type="pres">
      <dgm:prSet presAssocID="{E6F2210E-B7F5-4058-A20D-20BC22E6EBD8}" presName="gear3srcNode" presStyleLbl="node1" presStyleIdx="2" presStyleCnt="3"/>
      <dgm:spPr/>
      <dgm:t>
        <a:bodyPr/>
        <a:lstStyle/>
        <a:p>
          <a:endParaRPr lang="ru-RU"/>
        </a:p>
      </dgm:t>
    </dgm:pt>
    <dgm:pt modelId="{073A4C74-C9D8-489D-A083-E2E974A24722}" type="pres">
      <dgm:prSet presAssocID="{E6F2210E-B7F5-4058-A20D-20BC22E6EBD8}" presName="gear3dstNode" presStyleLbl="node1" presStyleIdx="2" presStyleCnt="3"/>
      <dgm:spPr/>
      <dgm:t>
        <a:bodyPr/>
        <a:lstStyle/>
        <a:p>
          <a:endParaRPr lang="ru-RU"/>
        </a:p>
      </dgm:t>
    </dgm:pt>
    <dgm:pt modelId="{6B848910-DF0B-4F58-949F-90D9221425DF}" type="pres">
      <dgm:prSet presAssocID="{ECCD4A54-B0B7-4F59-8393-AD9EA564DD77}" presName="connector1" presStyleLbl="sibTrans2D1" presStyleIdx="0" presStyleCnt="3"/>
      <dgm:spPr/>
      <dgm:t>
        <a:bodyPr/>
        <a:lstStyle/>
        <a:p>
          <a:endParaRPr lang="ru-RU"/>
        </a:p>
      </dgm:t>
    </dgm:pt>
    <dgm:pt modelId="{A3A4CB72-7192-4370-9D35-639A45F50295}" type="pres">
      <dgm:prSet presAssocID="{7FA37F96-F558-40FC-A6C5-1B3DB5DC348A}" presName="connector2" presStyleLbl="sibTrans2D1" presStyleIdx="1" presStyleCnt="3" custAng="1836000" custLinFactNeighborX="-16083" custLinFactNeighborY="-19400"/>
      <dgm:spPr/>
      <dgm:t>
        <a:bodyPr/>
        <a:lstStyle/>
        <a:p>
          <a:endParaRPr lang="ru-RU"/>
        </a:p>
      </dgm:t>
    </dgm:pt>
    <dgm:pt modelId="{E11AB6F6-2096-4ACE-A450-6918B5DB59C6}" type="pres">
      <dgm:prSet presAssocID="{D04ED6FC-A449-4D4D-BF5E-5D6851447BE6}" presName="connector3" presStyleLbl="sibTrans2D1" presStyleIdx="2" presStyleCnt="3" custAng="2258314" custLinFactNeighborX="8556" custLinFactNeighborY="11351"/>
      <dgm:spPr/>
      <dgm:t>
        <a:bodyPr/>
        <a:lstStyle/>
        <a:p>
          <a:endParaRPr lang="ru-RU"/>
        </a:p>
      </dgm:t>
    </dgm:pt>
  </dgm:ptLst>
  <dgm:cxnLst>
    <dgm:cxn modelId="{59CA99FD-45ED-4CEF-B0E0-7B923D4F290C}" type="presOf" srcId="{E6F2210E-B7F5-4058-A20D-20BC22E6EBD8}" destId="{2E198765-414E-4039-B0AE-4DD57C55C6CF}" srcOrd="2" destOrd="0" presId="urn:microsoft.com/office/officeart/2005/8/layout/gear1"/>
    <dgm:cxn modelId="{711603DE-629A-4E02-8151-8FBB57B0A65B}" type="presOf" srcId="{14860072-1E90-4546-A535-CEC49C152677}" destId="{BCC6D19C-A2CA-4605-A5B6-3112F9DDFB0C}" srcOrd="2" destOrd="0" presId="urn:microsoft.com/office/officeart/2005/8/layout/gear1"/>
    <dgm:cxn modelId="{DCCE3CC8-EAB2-4106-8C9E-BBE99E72B1C8}" srcId="{DC757AC5-602B-46CB-A829-DF82DE739316}" destId="{96CB1C87-7DA2-4D1C-B92E-989E0A6D9048}" srcOrd="1" destOrd="0" parTransId="{B56F8327-0C84-4333-8C39-A77663CCC2B0}" sibTransId="{7FA37F96-F558-40FC-A6C5-1B3DB5DC348A}"/>
    <dgm:cxn modelId="{4B0153FA-8EC4-4955-8D7E-D44739E94F35}" srcId="{DC757AC5-602B-46CB-A829-DF82DE739316}" destId="{E6F2210E-B7F5-4058-A20D-20BC22E6EBD8}" srcOrd="2" destOrd="0" parTransId="{368D7C9E-2BBD-4C05-876A-3CD11EDFBF49}" sibTransId="{D04ED6FC-A449-4D4D-BF5E-5D6851447BE6}"/>
    <dgm:cxn modelId="{F03DDB8D-481C-4BF6-A0A1-0E63E1203B86}" type="presOf" srcId="{7FA37F96-F558-40FC-A6C5-1B3DB5DC348A}" destId="{A3A4CB72-7192-4370-9D35-639A45F50295}" srcOrd="0" destOrd="0" presId="urn:microsoft.com/office/officeart/2005/8/layout/gear1"/>
    <dgm:cxn modelId="{97C372EA-6471-4437-84B6-5468DC51545D}" type="presOf" srcId="{14860072-1E90-4546-A535-CEC49C152677}" destId="{6B10D17A-0892-440D-9805-5F5246EAEBC2}" srcOrd="1" destOrd="0" presId="urn:microsoft.com/office/officeart/2005/8/layout/gear1"/>
    <dgm:cxn modelId="{094B3816-4413-46CE-82E8-291AC7FEC2F5}" type="presOf" srcId="{96CB1C87-7DA2-4D1C-B92E-989E0A6D9048}" destId="{A3D98F24-3250-4FE4-AAA7-F44A970D5CC2}" srcOrd="0" destOrd="0" presId="urn:microsoft.com/office/officeart/2005/8/layout/gear1"/>
    <dgm:cxn modelId="{8720E8E0-D3E5-480F-8AA4-6BE702630ACE}" srcId="{DC757AC5-602B-46CB-A829-DF82DE739316}" destId="{F665669D-9943-49C7-89F4-B9BCE7B08CF0}" srcOrd="3" destOrd="0" parTransId="{BE841232-45BB-4EC9-9640-4DC93DD97711}" sibTransId="{43A5900C-912C-4C51-B5A4-07A11146E03F}"/>
    <dgm:cxn modelId="{CBD3FDE2-D5BF-4B76-B8FB-1C3A78110F40}" type="presOf" srcId="{E6F2210E-B7F5-4058-A20D-20BC22E6EBD8}" destId="{3A5FD4C6-2F8A-440C-B13B-110507ED35DF}" srcOrd="1" destOrd="0" presId="urn:microsoft.com/office/officeart/2005/8/layout/gear1"/>
    <dgm:cxn modelId="{167A262D-16D8-4FAC-A976-64A177B82A5B}" type="presOf" srcId="{D04ED6FC-A449-4D4D-BF5E-5D6851447BE6}" destId="{E11AB6F6-2096-4ACE-A450-6918B5DB59C6}" srcOrd="0" destOrd="0" presId="urn:microsoft.com/office/officeart/2005/8/layout/gear1"/>
    <dgm:cxn modelId="{4275CE6C-8A6D-4ADA-AD13-612B884E96F2}" type="presOf" srcId="{E6F2210E-B7F5-4058-A20D-20BC22E6EBD8}" destId="{D67A82D1-3FBE-4295-8BC0-6DFAA6E065FB}" srcOrd="0" destOrd="0" presId="urn:microsoft.com/office/officeart/2005/8/layout/gear1"/>
    <dgm:cxn modelId="{7BF0990C-691A-42B0-B8EB-6ECEFBFDD7FB}" srcId="{DC757AC5-602B-46CB-A829-DF82DE739316}" destId="{C35FA8E6-2A6F-4DF3-AB23-60634A94BB0C}" srcOrd="4" destOrd="0" parTransId="{526DE0D4-EF06-4E5F-AB8E-F367F6221A1D}" sibTransId="{F16AE99B-D60C-485F-B84D-8A18D9CBF163}"/>
    <dgm:cxn modelId="{81658CF8-7763-4D66-9BE3-E6DCB6788656}" type="presOf" srcId="{E6F2210E-B7F5-4058-A20D-20BC22E6EBD8}" destId="{073A4C74-C9D8-489D-A083-E2E974A24722}" srcOrd="3" destOrd="0" presId="urn:microsoft.com/office/officeart/2005/8/layout/gear1"/>
    <dgm:cxn modelId="{BD354485-952F-4A83-AB66-86EE47A44AB1}" type="presOf" srcId="{96CB1C87-7DA2-4D1C-B92E-989E0A6D9048}" destId="{D92E5DED-5A9F-4EC4-BF20-17892227E08D}" srcOrd="1" destOrd="0" presId="urn:microsoft.com/office/officeart/2005/8/layout/gear1"/>
    <dgm:cxn modelId="{9C79D413-861B-4FD9-985C-6B3967DD7910}" srcId="{DC757AC5-602B-46CB-A829-DF82DE739316}" destId="{14860072-1E90-4546-A535-CEC49C152677}" srcOrd="0" destOrd="0" parTransId="{DB183B7C-465C-4B8C-B1C3-5A2C99065A87}" sibTransId="{ECCD4A54-B0B7-4F59-8393-AD9EA564DD77}"/>
    <dgm:cxn modelId="{0459950B-9359-4A86-B968-AC818FC3ACC3}" type="presOf" srcId="{DC757AC5-602B-46CB-A829-DF82DE739316}" destId="{9DD5BCD0-7596-46E0-ACD7-BB1179C658EF}" srcOrd="0" destOrd="0" presId="urn:microsoft.com/office/officeart/2005/8/layout/gear1"/>
    <dgm:cxn modelId="{AAA4D4DD-8FE7-4C21-8450-867EC847C892}" type="presOf" srcId="{96CB1C87-7DA2-4D1C-B92E-989E0A6D9048}" destId="{E21E84BA-4FC8-4DE9-8D6D-348C61DC2630}" srcOrd="2" destOrd="0" presId="urn:microsoft.com/office/officeart/2005/8/layout/gear1"/>
    <dgm:cxn modelId="{66322600-D1A5-44B2-A4C8-C71ED561685C}" type="presOf" srcId="{ECCD4A54-B0B7-4F59-8393-AD9EA564DD77}" destId="{6B848910-DF0B-4F58-949F-90D9221425DF}" srcOrd="0" destOrd="0" presId="urn:microsoft.com/office/officeart/2005/8/layout/gear1"/>
    <dgm:cxn modelId="{119C88A9-8BED-4691-ACE9-63BE27541C1F}" type="presOf" srcId="{14860072-1E90-4546-A535-CEC49C152677}" destId="{1EF0C3F8-4A1E-4534-BEAE-BBFBB8795CCB}" srcOrd="0" destOrd="0" presId="urn:microsoft.com/office/officeart/2005/8/layout/gear1"/>
    <dgm:cxn modelId="{8B9B2759-BF8E-41A6-A6E2-775F4E242871}" type="presParOf" srcId="{9DD5BCD0-7596-46E0-ACD7-BB1179C658EF}" destId="{1EF0C3F8-4A1E-4534-BEAE-BBFBB8795CCB}" srcOrd="0" destOrd="0" presId="urn:microsoft.com/office/officeart/2005/8/layout/gear1"/>
    <dgm:cxn modelId="{A12BDE6A-F7E5-45DC-8BA0-E841F04A6102}" type="presParOf" srcId="{9DD5BCD0-7596-46E0-ACD7-BB1179C658EF}" destId="{6B10D17A-0892-440D-9805-5F5246EAEBC2}" srcOrd="1" destOrd="0" presId="urn:microsoft.com/office/officeart/2005/8/layout/gear1"/>
    <dgm:cxn modelId="{8FCE55D6-1A99-48DB-BB64-09B8B2FE88F4}" type="presParOf" srcId="{9DD5BCD0-7596-46E0-ACD7-BB1179C658EF}" destId="{BCC6D19C-A2CA-4605-A5B6-3112F9DDFB0C}" srcOrd="2" destOrd="0" presId="urn:microsoft.com/office/officeart/2005/8/layout/gear1"/>
    <dgm:cxn modelId="{2EBD2FAE-8F5E-446B-BF78-D055D7B1CADA}" type="presParOf" srcId="{9DD5BCD0-7596-46E0-ACD7-BB1179C658EF}" destId="{A3D98F24-3250-4FE4-AAA7-F44A970D5CC2}" srcOrd="3" destOrd="0" presId="urn:microsoft.com/office/officeart/2005/8/layout/gear1"/>
    <dgm:cxn modelId="{9A1B9214-56D6-4DDA-BA6A-1CAE81FC312B}" type="presParOf" srcId="{9DD5BCD0-7596-46E0-ACD7-BB1179C658EF}" destId="{D92E5DED-5A9F-4EC4-BF20-17892227E08D}" srcOrd="4" destOrd="0" presId="urn:microsoft.com/office/officeart/2005/8/layout/gear1"/>
    <dgm:cxn modelId="{CEB067F8-0C8C-42A1-8860-8D42E22161F0}" type="presParOf" srcId="{9DD5BCD0-7596-46E0-ACD7-BB1179C658EF}" destId="{E21E84BA-4FC8-4DE9-8D6D-348C61DC2630}" srcOrd="5" destOrd="0" presId="urn:microsoft.com/office/officeart/2005/8/layout/gear1"/>
    <dgm:cxn modelId="{F3468BCF-61F3-44A8-9DAC-1D9B08480054}" type="presParOf" srcId="{9DD5BCD0-7596-46E0-ACD7-BB1179C658EF}" destId="{D67A82D1-3FBE-4295-8BC0-6DFAA6E065FB}" srcOrd="6" destOrd="0" presId="urn:microsoft.com/office/officeart/2005/8/layout/gear1"/>
    <dgm:cxn modelId="{CB911E25-BBE8-472A-B2E4-B2C5AF17E054}" type="presParOf" srcId="{9DD5BCD0-7596-46E0-ACD7-BB1179C658EF}" destId="{3A5FD4C6-2F8A-440C-B13B-110507ED35DF}" srcOrd="7" destOrd="0" presId="urn:microsoft.com/office/officeart/2005/8/layout/gear1"/>
    <dgm:cxn modelId="{8027DB78-B299-4BBA-92DB-B140C388C976}" type="presParOf" srcId="{9DD5BCD0-7596-46E0-ACD7-BB1179C658EF}" destId="{2E198765-414E-4039-B0AE-4DD57C55C6CF}" srcOrd="8" destOrd="0" presId="urn:microsoft.com/office/officeart/2005/8/layout/gear1"/>
    <dgm:cxn modelId="{B3CEE489-3495-435B-B4E2-BD03F74AAC3D}" type="presParOf" srcId="{9DD5BCD0-7596-46E0-ACD7-BB1179C658EF}" destId="{073A4C74-C9D8-489D-A083-E2E974A24722}" srcOrd="9" destOrd="0" presId="urn:microsoft.com/office/officeart/2005/8/layout/gear1"/>
    <dgm:cxn modelId="{296D5946-176F-4980-9DD8-A797B07020E0}" type="presParOf" srcId="{9DD5BCD0-7596-46E0-ACD7-BB1179C658EF}" destId="{6B848910-DF0B-4F58-949F-90D9221425DF}" srcOrd="10" destOrd="0" presId="urn:microsoft.com/office/officeart/2005/8/layout/gear1"/>
    <dgm:cxn modelId="{15E33600-B9A3-4032-B406-69550972ED7A}" type="presParOf" srcId="{9DD5BCD0-7596-46E0-ACD7-BB1179C658EF}" destId="{A3A4CB72-7192-4370-9D35-639A45F50295}" srcOrd="11" destOrd="0" presId="urn:microsoft.com/office/officeart/2005/8/layout/gear1"/>
    <dgm:cxn modelId="{001CF627-5D31-4B45-9532-4A8039B570E4}" type="presParOf" srcId="{9DD5BCD0-7596-46E0-ACD7-BB1179C658EF}" destId="{E11AB6F6-2096-4ACE-A450-6918B5DB59C6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Группа 1"/>
      <dsp:cNvGrpSpPr/>
    </dsp:nvGrpSpPr>
    <dsp:grpSpPr>
      <a:xfrm>
        <a:off x="0" y="0"/>
        <a:ext cx="4758602" cy="4758602"/>
        <a:chOff x="0" y="0"/>
        <a:chExt cx="4758602" cy="4758602"/>
      </a:xfrm>
      <a:scene3d>
        <a:camera prst="perspectiveHeroicExtremeRightFacing" zoom="82000">
          <a:rot lat="21300000" lon="20400000" rev="180000"/>
        </a:camera>
        <a:lightRig rig="morning" dir="t">
          <a:rot lat="0" lon="0" rev="20400000"/>
        </a:lightRig>
      </a:scene3d>
    </dsp:grpSpPr>
    <dsp:sp modelId="{1EF0C3F8-4A1E-4534-BEAE-BBFBB8795CCB}">
      <dsp:nvSpPr>
        <dsp:cNvPr id="3" name="Фигура 2"/>
        <dsp:cNvSpPr/>
      </dsp:nvSpPr>
      <dsp:spPr bwMode="white">
        <a:xfrm>
          <a:off x="2388182" y="2141371"/>
          <a:ext cx="2617231" cy="2617231"/>
        </a:xfrm>
        <a:prstGeom prst="gear9">
          <a:avLst/>
        </a:prstGeom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hemeClr val="lt1"/>
        </a:lnRef>
        <a:fillRef idx="1">
          <a:schemeClr val="accent2"/>
        </a:fillRef>
        <a:effectRef idx="2">
          <a:scrgbClr r="0" g="0" b="0"/>
        </a:effectRef>
        <a:fontRef idx="minor">
          <a:schemeClr val="lt1"/>
        </a:fontRef>
      </dsp:style>
      <dsp:txBody>
        <a:bodyPr lIns="20320" tIns="20320" rIns="20320" bIns="2032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 rtl="0" eaLnBrk="1" latinLnBrk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noProof="0" dirty="0" smtClean="0"/>
            <a:t>Какие бывают профессии</a:t>
          </a:r>
          <a:r>
            <a:rPr lang="ru-RU" sz="1600" noProof="0" dirty="0" smtClean="0"/>
            <a:t>?</a:t>
          </a:r>
          <a:endParaRPr lang="ru-RU" sz="1600" noProof="0" dirty="0" smtClean="0"/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ru-RU" sz="1600" dirty="0"/>
        </a:p>
      </dsp:txBody>
      <dsp:txXfrm>
        <a:off x="2388182" y="2141371"/>
        <a:ext cx="2617231" cy="2617231"/>
      </dsp:txXfrm>
    </dsp:sp>
    <dsp:sp modelId="{A3D98F24-3250-4FE4-AAA7-F44A970D5CC2}">
      <dsp:nvSpPr>
        <dsp:cNvPr id="6" name="Фигура 5"/>
        <dsp:cNvSpPr/>
      </dsp:nvSpPr>
      <dsp:spPr bwMode="white">
        <a:xfrm>
          <a:off x="865429" y="1522753"/>
          <a:ext cx="1903441" cy="1903441"/>
        </a:xfrm>
        <a:prstGeom prst="gear6">
          <a:avLst/>
        </a:prstGeom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hemeClr val="lt1"/>
        </a:lnRef>
        <a:fillRef idx="1">
          <a:schemeClr val="accent3"/>
        </a:fillRef>
        <a:effectRef idx="2">
          <a:scrgbClr r="0" g="0" b="0"/>
        </a:effectRef>
        <a:fontRef idx="minor">
          <a:schemeClr val="lt1"/>
        </a:fontRef>
      </dsp:style>
      <dsp:txBody>
        <a:bodyPr lIns="22860" tIns="22860" rIns="22860" bIns="2286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</a:pPr>
          <a:r>
            <a:rPr lang="ru-RU" sz="1800" b="1" smtClean="0">
              <a:latin typeface="Times New Roman" panose="02020603050405020304" pitchFamily="18" charset="0"/>
              <a:cs typeface="Times New Roman" panose="02020603050405020304" pitchFamily="18" charset="0"/>
            </a:rPr>
            <a:t>Кто управляет поездами?</a:t>
          </a:r>
          <a:endParaRPr lang="ru-RU" sz="1800" b="1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sp:txBody>
      <dsp:txXfrm>
        <a:off x="865429" y="1522753"/>
        <a:ext cx="1903441" cy="1903441"/>
      </dsp:txXfrm>
    </dsp:sp>
    <dsp:sp modelId="{D67A82D1-3FBE-4295-8BC0-6DFAA6E065FB}">
      <dsp:nvSpPr>
        <dsp:cNvPr id="9" name="Фигура 8"/>
        <dsp:cNvSpPr/>
      </dsp:nvSpPr>
      <dsp:spPr bwMode="white">
        <a:xfrm rot="-900000">
          <a:off x="2255029" y="209573"/>
          <a:ext cx="1864983" cy="1864983"/>
        </a:xfrm>
        <a:prstGeom prst="gear6">
          <a:avLst/>
        </a:prstGeom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hemeClr val="lt1"/>
        </a:lnRef>
        <a:fillRef idx="1">
          <a:schemeClr val="accent4"/>
        </a:fillRef>
        <a:effectRef idx="2">
          <a:scrgbClr r="0" g="0" b="0"/>
        </a:effectRef>
        <a:fontRef idx="minor">
          <a:schemeClr val="lt1"/>
        </a:fontRef>
      </dsp:style>
      <dsp:txBody>
        <a:bodyPr lIns="22860" tIns="22860" rIns="22860" bIns="2286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Как появилась железная дорога?</a:t>
          </a:r>
          <a:endParaRPr lang="ru-RU" dirty="0"/>
        </a:p>
      </dsp:txBody>
      <dsp:txXfrm rot="-900000">
        <a:off x="2255029" y="209573"/>
        <a:ext cx="1864983" cy="1864983"/>
      </dsp:txXfrm>
    </dsp:sp>
    <dsp:sp modelId="{6B848910-DF0B-4F58-949F-90D9221425DF}">
      <dsp:nvSpPr>
        <dsp:cNvPr id="12" name="Круговая стрелка 11"/>
        <dsp:cNvSpPr/>
      </dsp:nvSpPr>
      <dsp:spPr bwMode="white">
        <a:xfrm>
          <a:off x="2197756" y="1747457"/>
          <a:ext cx="3340895" cy="3340895"/>
        </a:xfrm>
        <a:prstGeom prst="circularArrow">
          <a:avLst>
            <a:gd name="adj1" fmla="val 5000"/>
            <a:gd name="adj2" fmla="val 360000"/>
            <a:gd name="adj3" fmla="val 2467201"/>
            <a:gd name="adj4" fmla="val 15835649"/>
            <a:gd name="adj5" fmla="val 5500"/>
          </a:avLst>
        </a:prstGeom>
        <a:sp3d z="-600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hemeClr val="lt1">
            <a:hueOff val="0"/>
            <a:satOff val="0"/>
            <a:lumOff val="0"/>
            <a:alpha val="100000"/>
          </a:schemeClr>
        </a:lnRef>
        <a:fillRef idx="1">
          <a:schemeClr val="accent2"/>
        </a:fillRef>
        <a:effectRef idx="2">
          <a:scrgbClr r="0" g="0" b="0"/>
        </a:effectRef>
        <a:fontRef idx="minor">
          <a:schemeClr val="lt1"/>
        </a:fontRef>
      </dsp:style>
      <dsp:txXfrm>
        <a:off x="2197756" y="1747457"/>
        <a:ext cx="3340895" cy="3340895"/>
      </dsp:txXfrm>
    </dsp:sp>
    <dsp:sp modelId="{A3A4CB72-7192-4370-9D35-639A45F50295}">
      <dsp:nvSpPr>
        <dsp:cNvPr id="13" name="Фигура 12"/>
        <dsp:cNvSpPr/>
      </dsp:nvSpPr>
      <dsp:spPr bwMode="white">
        <a:xfrm>
          <a:off x="583295" y="1154133"/>
          <a:ext cx="2324101" cy="2324101"/>
        </a:xfrm>
        <a:prstGeom prst="leftCircularArrow">
          <a:avLst>
            <a:gd name="adj1" fmla="val 5000"/>
            <a:gd name="adj2" fmla="val -360000"/>
            <a:gd name="adj3" fmla="val 10419125"/>
            <a:gd name="adj4" fmla="val 14837806"/>
            <a:gd name="adj5" fmla="val 5500"/>
          </a:avLst>
        </a:prstGeom>
        <a:sp3d z="-600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hemeClr val="lt1">
            <a:hueOff val="0"/>
            <a:satOff val="0"/>
            <a:lumOff val="0"/>
            <a:alpha val="100000"/>
          </a:schemeClr>
        </a:lnRef>
        <a:fillRef idx="1">
          <a:schemeClr val="accent3"/>
        </a:fillRef>
        <a:effectRef idx="2">
          <a:scrgbClr r="0" g="0" b="0"/>
        </a:effectRef>
        <a:fontRef idx="minor">
          <a:schemeClr val="lt1"/>
        </a:fontRef>
      </dsp:style>
      <dsp:txXfrm>
        <a:off x="583295" y="1154133"/>
        <a:ext cx="2324101" cy="2324101"/>
      </dsp:txXfrm>
    </dsp:sp>
    <dsp:sp modelId="{E11AB6F6-2096-4ACE-A450-6918B5DB59C6}">
      <dsp:nvSpPr>
        <dsp:cNvPr id="14" name="Круговая стрелка 13"/>
        <dsp:cNvSpPr/>
      </dsp:nvSpPr>
      <dsp:spPr bwMode="white">
        <a:xfrm>
          <a:off x="1544653" y="-156858"/>
          <a:ext cx="2535383" cy="2535383"/>
        </a:xfrm>
        <a:prstGeom prst="circularArrow">
          <a:avLst>
            <a:gd name="adj1" fmla="val 5000"/>
            <a:gd name="adj2" fmla="val 360000"/>
            <a:gd name="adj3" fmla="val 13347948"/>
            <a:gd name="adj4" fmla="val 10508220"/>
            <a:gd name="adj5" fmla="val 5500"/>
          </a:avLst>
        </a:prstGeom>
        <a:sp3d z="-600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hemeClr val="lt1">
            <a:hueOff val="0"/>
            <a:satOff val="0"/>
            <a:lumOff val="0"/>
            <a:alpha val="100000"/>
          </a:schemeClr>
        </a:lnRef>
        <a:fillRef idx="1">
          <a:schemeClr val="accent4"/>
        </a:fillRef>
        <a:effectRef idx="2">
          <a:scrgbClr r="0" g="0" b="0"/>
        </a:effectRef>
        <a:fontRef idx="minor">
          <a:schemeClr val="lt1"/>
        </a:fontRef>
      </dsp:style>
      <dsp:txXfrm>
        <a:off x="1544653" y="-156858"/>
        <a:ext cx="2535383" cy="2535383"/>
      </dsp:txXfrm>
    </dsp:sp>
    <dsp:sp modelId="{6B10D17A-0892-440D-9805-5F5246EAEBC2}">
      <dsp:nvSpPr>
        <dsp:cNvPr id="4" name="Прямоугольник 3" hidden="1"/>
        <dsp:cNvSpPr/>
      </dsp:nvSpPr>
      <dsp:spPr>
        <a:xfrm>
          <a:off x="3673004" y="1903441"/>
          <a:ext cx="36000" cy="36000"/>
        </a:xfrm>
        <a:prstGeom prst="rect">
          <a:avLst/>
        </a:prstGeom>
      </dsp:spPr>
      <dsp:txXfrm>
        <a:off x="3673004" y="1903441"/>
        <a:ext cx="36000" cy="36000"/>
      </dsp:txXfrm>
    </dsp:sp>
    <dsp:sp modelId="{BCC6D19C-A2CA-4605-A5B6-3112F9DDFB0C}">
      <dsp:nvSpPr>
        <dsp:cNvPr id="5" name="Прямоугольник 4" hidden="1"/>
        <dsp:cNvSpPr/>
      </dsp:nvSpPr>
      <dsp:spPr>
        <a:xfrm>
          <a:off x="4874241" y="4520672"/>
          <a:ext cx="36000" cy="36000"/>
        </a:xfrm>
        <a:prstGeom prst="rect">
          <a:avLst/>
        </a:prstGeom>
      </dsp:spPr>
      <dsp:txXfrm>
        <a:off x="4874241" y="4520672"/>
        <a:ext cx="36000" cy="36000"/>
      </dsp:txXfrm>
    </dsp:sp>
    <dsp:sp modelId="{D92E5DED-5A9F-4EC4-BF20-17892227E08D}">
      <dsp:nvSpPr>
        <dsp:cNvPr id="7" name="Прямоугольник 6" hidden="1"/>
        <dsp:cNvSpPr/>
      </dsp:nvSpPr>
      <dsp:spPr>
        <a:xfrm>
          <a:off x="1341289" y="1332409"/>
          <a:ext cx="36000" cy="36000"/>
        </a:xfrm>
        <a:prstGeom prst="rect">
          <a:avLst/>
        </a:prstGeom>
      </dsp:spPr>
      <dsp:txXfrm>
        <a:off x="1341289" y="1332409"/>
        <a:ext cx="36000" cy="36000"/>
      </dsp:txXfrm>
    </dsp:sp>
    <dsp:sp modelId="{E21E84BA-4FC8-4DE9-8D6D-348C61DC2630}">
      <dsp:nvSpPr>
        <dsp:cNvPr id="8" name="Прямоугольник 7" hidden="1"/>
        <dsp:cNvSpPr/>
      </dsp:nvSpPr>
      <dsp:spPr>
        <a:xfrm>
          <a:off x="722671" y="2522059"/>
          <a:ext cx="36000" cy="36000"/>
        </a:xfrm>
        <a:prstGeom prst="rect">
          <a:avLst/>
        </a:prstGeom>
      </dsp:spPr>
      <dsp:txXfrm>
        <a:off x="722671" y="2522059"/>
        <a:ext cx="36000" cy="36000"/>
      </dsp:txXfrm>
    </dsp:sp>
    <dsp:sp modelId="{2E198765-414E-4039-B0AE-4DD57C55C6CF}">
      <dsp:nvSpPr>
        <dsp:cNvPr id="10" name="Прямоугольник 9" hidden="1"/>
        <dsp:cNvSpPr/>
      </dsp:nvSpPr>
      <dsp:spPr>
        <a:xfrm>
          <a:off x="1674392" y="1189651"/>
          <a:ext cx="36000" cy="36000"/>
        </a:xfrm>
        <a:prstGeom prst="rect">
          <a:avLst/>
        </a:prstGeom>
      </dsp:spPr>
      <dsp:txXfrm>
        <a:off x="1674392" y="1189651"/>
        <a:ext cx="36000" cy="36000"/>
      </dsp:txXfrm>
    </dsp:sp>
    <dsp:sp modelId="{073A4C74-C9D8-489D-A083-E2E974A24722}">
      <dsp:nvSpPr>
        <dsp:cNvPr id="11" name="Прямоугольник 10" hidden="1"/>
        <dsp:cNvSpPr/>
      </dsp:nvSpPr>
      <dsp:spPr>
        <a:xfrm>
          <a:off x="2055080" y="237930"/>
          <a:ext cx="36000" cy="36000"/>
        </a:xfrm>
        <a:prstGeom prst="rect">
          <a:avLst/>
        </a:prstGeom>
      </dsp:spPr>
      <dsp:txXfrm>
        <a:off x="2055080" y="237930"/>
        <a:ext cx="36000" cy="36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Группа 1"/>
      <dsp:cNvGrpSpPr/>
    </dsp:nvGrpSpPr>
    <dsp:grpSpPr>
      <a:xfrm>
        <a:off x="0" y="0"/>
        <a:ext cx="4246217" cy="4246217"/>
        <a:chOff x="0" y="0"/>
        <a:chExt cx="4246217" cy="4246217"/>
      </a:xfrm>
      <a:scene3d>
        <a:camera prst="perspectiveHeroicExtremeRightFacing" zoom="82000">
          <a:rot lat="21300000" lon="20400000" rev="180000"/>
        </a:camera>
        <a:lightRig rig="morning" dir="t">
          <a:rot lat="0" lon="0" rev="20400000"/>
        </a:lightRig>
      </a:scene3d>
    </dsp:grpSpPr>
    <dsp:sp modelId="{1EF0C3F8-4A1E-4534-BEAE-BBFBB8795CCB}">
      <dsp:nvSpPr>
        <dsp:cNvPr id="3" name="Фигура 2"/>
        <dsp:cNvSpPr/>
      </dsp:nvSpPr>
      <dsp:spPr bwMode="white">
        <a:xfrm>
          <a:off x="2350878" y="1910798"/>
          <a:ext cx="2335419" cy="2335419"/>
        </a:xfrm>
        <a:prstGeom prst="gear9">
          <a:avLst/>
        </a:prstGeom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hemeClr val="lt1"/>
        </a:lnRef>
        <a:fillRef idx="1">
          <a:schemeClr val="accent2"/>
        </a:fillRef>
        <a:effectRef idx="2">
          <a:scrgbClr r="0" g="0" b="0"/>
        </a:effectRef>
        <a:fontRef idx="minor">
          <a:schemeClr val="lt1"/>
        </a:fontRef>
      </dsp:style>
      <dsp:txBody>
        <a:bodyPr lIns="25400" tIns="25400" rIns="25400" bIns="2540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marL="0" marR="0" lvl="0" indent="0" algn="ctr" defTabSz="7112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 нас возникли вопросы!</a:t>
          </a:r>
          <a:endParaRPr lang="ru-RU" sz="20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sp:txBody>
      <dsp:txXfrm>
        <a:off x="2350878" y="1910798"/>
        <a:ext cx="2335419" cy="2335419"/>
      </dsp:txXfrm>
    </dsp:sp>
    <dsp:sp modelId="{A3D98F24-3250-4FE4-AAA7-F44A970D5CC2}">
      <dsp:nvSpPr>
        <dsp:cNvPr id="6" name="Фигура 5"/>
        <dsp:cNvSpPr/>
      </dsp:nvSpPr>
      <dsp:spPr bwMode="white">
        <a:xfrm>
          <a:off x="741032" y="1217176"/>
          <a:ext cx="1698487" cy="1698487"/>
        </a:xfrm>
        <a:prstGeom prst="gear6">
          <a:avLst/>
        </a:prstGeom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hemeClr val="lt1"/>
        </a:lnRef>
        <a:fillRef idx="1">
          <a:schemeClr val="accent3"/>
        </a:fillRef>
        <a:effectRef idx="2">
          <a:scrgbClr r="0" g="0" b="0"/>
        </a:effectRef>
        <a:fontRef idx="minor">
          <a:schemeClr val="lt1"/>
        </a:fontRef>
      </dsp:style>
      <dsp:txBody>
        <a:bodyPr lIns="22860" tIns="22860" rIns="22860" bIns="2286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marL="0" marR="0" lvl="0" indent="0" algn="ctr" defTabSz="5778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endParaRPr lang="ru-RU" sz="18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algn="ctr" defTabSz="5778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Как работает эта организация</a:t>
          </a:r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?</a:t>
          </a:r>
          <a:endParaRPr lang="ru-RU" sz="20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dirty="0"/>
        </a:p>
      </dsp:txBody>
      <dsp:txXfrm>
        <a:off x="741032" y="1217176"/>
        <a:ext cx="1698487" cy="1698487"/>
      </dsp:txXfrm>
    </dsp:sp>
    <dsp:sp modelId="{D67A82D1-3FBE-4295-8BC0-6DFAA6E065FB}">
      <dsp:nvSpPr>
        <dsp:cNvPr id="9" name="Фигура 8"/>
        <dsp:cNvSpPr/>
      </dsp:nvSpPr>
      <dsp:spPr bwMode="white">
        <a:xfrm rot="-900000">
          <a:off x="2273315" y="187007"/>
          <a:ext cx="1664170" cy="1664170"/>
        </a:xfrm>
        <a:prstGeom prst="gear6">
          <a:avLst/>
        </a:prstGeom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hemeClr val="lt1"/>
        </a:lnRef>
        <a:fillRef idx="1">
          <a:schemeClr val="accent4"/>
        </a:fillRef>
        <a:effectRef idx="2">
          <a:scrgbClr r="0" g="0" b="0"/>
        </a:effectRef>
        <a:fontRef idx="minor">
          <a:schemeClr val="lt1"/>
        </a:fontRef>
      </dsp:style>
      <dsp:txBody>
        <a:bodyPr lIns="22860" tIns="22860" rIns="22860" bIns="2286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</a:pPr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Какие бывают поезда?</a:t>
          </a:r>
          <a:endParaRPr lang="ru-RU" sz="18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sp:txBody>
      <dsp:txXfrm rot="-900000">
        <a:off x="2273315" y="187007"/>
        <a:ext cx="1664170" cy="1664170"/>
      </dsp:txXfrm>
    </dsp:sp>
    <dsp:sp modelId="{6B848910-DF0B-4F58-949F-90D9221425DF}">
      <dsp:nvSpPr>
        <dsp:cNvPr id="12" name="Круговая стрелка 11"/>
        <dsp:cNvSpPr/>
      </dsp:nvSpPr>
      <dsp:spPr bwMode="white">
        <a:xfrm>
          <a:off x="2060399" y="1562151"/>
          <a:ext cx="2981163" cy="2981163"/>
        </a:xfrm>
        <a:prstGeom prst="circularArrow">
          <a:avLst>
            <a:gd name="adj1" fmla="val 5000"/>
            <a:gd name="adj2" fmla="val 360000"/>
            <a:gd name="adj3" fmla="val 2456487"/>
            <a:gd name="adj4" fmla="val 15858494"/>
            <a:gd name="adj5" fmla="val 5500"/>
          </a:avLst>
        </a:prstGeom>
        <a:sp3d z="-600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hemeClr val="lt1">
            <a:hueOff val="0"/>
            <a:satOff val="0"/>
            <a:lumOff val="0"/>
            <a:alpha val="100000"/>
          </a:schemeClr>
        </a:lnRef>
        <a:fillRef idx="1">
          <a:schemeClr val="accent2"/>
        </a:fillRef>
        <a:effectRef idx="2">
          <a:scrgbClr r="0" g="0" b="0"/>
        </a:effectRef>
        <a:fontRef idx="minor">
          <a:schemeClr val="lt1"/>
        </a:fontRef>
      </dsp:style>
      <dsp:txXfrm>
        <a:off x="2060399" y="1562151"/>
        <a:ext cx="2981163" cy="2981163"/>
      </dsp:txXfrm>
    </dsp:sp>
    <dsp:sp modelId="{A3A4CB72-7192-4370-9D35-639A45F50295}">
      <dsp:nvSpPr>
        <dsp:cNvPr id="13" name="Фигура 12"/>
        <dsp:cNvSpPr/>
      </dsp:nvSpPr>
      <dsp:spPr bwMode="white">
        <a:xfrm rot="1836000">
          <a:off x="291239" y="629472"/>
          <a:ext cx="2073852" cy="2073852"/>
        </a:xfrm>
        <a:prstGeom prst="leftCircularArrow">
          <a:avLst>
            <a:gd name="adj1" fmla="val 5000"/>
            <a:gd name="adj2" fmla="val -360000"/>
            <a:gd name="adj3" fmla="val 10419125"/>
            <a:gd name="adj4" fmla="val 14837806"/>
            <a:gd name="adj5" fmla="val 5500"/>
          </a:avLst>
        </a:prstGeom>
        <a:sp3d z="-600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hemeClr val="lt1">
            <a:hueOff val="0"/>
            <a:satOff val="0"/>
            <a:lumOff val="0"/>
            <a:alpha val="100000"/>
          </a:schemeClr>
        </a:lnRef>
        <a:fillRef idx="1">
          <a:schemeClr val="accent3"/>
        </a:fillRef>
        <a:effectRef idx="2">
          <a:scrgbClr r="0" g="0" b="0"/>
        </a:effectRef>
        <a:fontRef idx="minor">
          <a:schemeClr val="lt1"/>
        </a:fontRef>
      </dsp:style>
      <dsp:txXfrm rot="1836000">
        <a:off x="291239" y="629472"/>
        <a:ext cx="2073852" cy="2073852"/>
      </dsp:txXfrm>
    </dsp:sp>
    <dsp:sp modelId="{E11AB6F6-2096-4ACE-A450-6918B5DB59C6}">
      <dsp:nvSpPr>
        <dsp:cNvPr id="14" name="Круговая стрелка 13"/>
        <dsp:cNvSpPr/>
      </dsp:nvSpPr>
      <dsp:spPr bwMode="white">
        <a:xfrm rot="2258314">
          <a:off x="1676190" y="118774"/>
          <a:ext cx="2262384" cy="2262384"/>
        </a:xfrm>
        <a:prstGeom prst="circularArrow">
          <a:avLst>
            <a:gd name="adj1" fmla="val 5000"/>
            <a:gd name="adj2" fmla="val 360000"/>
            <a:gd name="adj3" fmla="val 13347948"/>
            <a:gd name="adj4" fmla="val 10508220"/>
            <a:gd name="adj5" fmla="val 5500"/>
          </a:avLst>
        </a:prstGeom>
        <a:sp3d z="-600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hemeClr val="lt1">
            <a:hueOff val="0"/>
            <a:satOff val="0"/>
            <a:lumOff val="0"/>
            <a:alpha val="100000"/>
          </a:schemeClr>
        </a:lnRef>
        <a:fillRef idx="1">
          <a:schemeClr val="accent4"/>
        </a:fillRef>
        <a:effectRef idx="2">
          <a:scrgbClr r="0" g="0" b="0"/>
        </a:effectRef>
        <a:fontRef idx="minor">
          <a:schemeClr val="lt1"/>
        </a:fontRef>
      </dsp:style>
      <dsp:txXfrm rot="2258314">
        <a:off x="1676190" y="118774"/>
        <a:ext cx="2262384" cy="2262384"/>
      </dsp:txXfrm>
    </dsp:sp>
    <dsp:sp modelId="{6B10D17A-0892-440D-9805-5F5246EAEBC2}">
      <dsp:nvSpPr>
        <dsp:cNvPr id="4" name="Прямоугольник 3" hidden="1"/>
        <dsp:cNvSpPr/>
      </dsp:nvSpPr>
      <dsp:spPr>
        <a:xfrm>
          <a:off x="3381800" y="1698487"/>
          <a:ext cx="36000" cy="36000"/>
        </a:xfrm>
        <a:prstGeom prst="rect">
          <a:avLst/>
        </a:prstGeom>
      </dsp:spPr>
      <dsp:txXfrm>
        <a:off x="3381800" y="1698487"/>
        <a:ext cx="36000" cy="36000"/>
      </dsp:txXfrm>
    </dsp:sp>
    <dsp:sp modelId="{BCC6D19C-A2CA-4605-A5B6-3112F9DDFB0C}">
      <dsp:nvSpPr>
        <dsp:cNvPr id="5" name="Прямоугольник 4" hidden="1"/>
        <dsp:cNvSpPr/>
      </dsp:nvSpPr>
      <dsp:spPr>
        <a:xfrm>
          <a:off x="4449816" y="4033906"/>
          <a:ext cx="36000" cy="36000"/>
        </a:xfrm>
        <a:prstGeom prst="rect">
          <a:avLst/>
        </a:prstGeom>
      </dsp:spPr>
      <dsp:txXfrm>
        <a:off x="4449816" y="4033906"/>
        <a:ext cx="36000" cy="36000"/>
      </dsp:txXfrm>
    </dsp:sp>
    <dsp:sp modelId="{D92E5DED-5A9F-4EC4-BF20-17892227E08D}">
      <dsp:nvSpPr>
        <dsp:cNvPr id="7" name="Прямоугольник 6" hidden="1"/>
        <dsp:cNvSpPr/>
      </dsp:nvSpPr>
      <dsp:spPr>
        <a:xfrm>
          <a:off x="1301153" y="1188941"/>
          <a:ext cx="36000" cy="36000"/>
        </a:xfrm>
        <a:prstGeom prst="rect">
          <a:avLst/>
        </a:prstGeom>
      </dsp:spPr>
      <dsp:txXfrm>
        <a:off x="1301153" y="1188941"/>
        <a:ext cx="36000" cy="36000"/>
      </dsp:txXfrm>
    </dsp:sp>
    <dsp:sp modelId="{E21E84BA-4FC8-4DE9-8D6D-348C61DC2630}">
      <dsp:nvSpPr>
        <dsp:cNvPr id="8" name="Прямоугольник 7" hidden="1"/>
        <dsp:cNvSpPr/>
      </dsp:nvSpPr>
      <dsp:spPr>
        <a:xfrm>
          <a:off x="749145" y="2250495"/>
          <a:ext cx="36000" cy="36000"/>
        </a:xfrm>
        <a:prstGeom prst="rect">
          <a:avLst/>
        </a:prstGeom>
      </dsp:spPr>
      <dsp:txXfrm>
        <a:off x="749145" y="2250495"/>
        <a:ext cx="36000" cy="36000"/>
      </dsp:txXfrm>
    </dsp:sp>
    <dsp:sp modelId="{2E198765-414E-4039-B0AE-4DD57C55C6CF}">
      <dsp:nvSpPr>
        <dsp:cNvPr id="10" name="Прямоугольник 9" hidden="1"/>
        <dsp:cNvSpPr/>
      </dsp:nvSpPr>
      <dsp:spPr>
        <a:xfrm>
          <a:off x="1598389" y="1061554"/>
          <a:ext cx="36000" cy="36000"/>
        </a:xfrm>
        <a:prstGeom prst="rect">
          <a:avLst/>
        </a:prstGeom>
      </dsp:spPr>
      <dsp:txXfrm>
        <a:off x="1598389" y="1061554"/>
        <a:ext cx="36000" cy="36000"/>
      </dsp:txXfrm>
    </dsp:sp>
    <dsp:sp modelId="{073A4C74-C9D8-489D-A083-E2E974A24722}">
      <dsp:nvSpPr>
        <dsp:cNvPr id="11" name="Прямоугольник 10" hidden="1"/>
        <dsp:cNvSpPr/>
      </dsp:nvSpPr>
      <dsp:spPr>
        <a:xfrm>
          <a:off x="1938086" y="212311"/>
          <a:ext cx="36000" cy="36000"/>
        </a:xfrm>
        <a:prstGeom prst="rect">
          <a:avLst/>
        </a:prstGeom>
      </dsp:spPr>
      <dsp:txXfrm>
        <a:off x="1938086" y="212311"/>
        <a:ext cx="36000" cy="36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type="gear6" r:blip="" rot="-15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srcNode" val="gear1srcNode"/>
          <dgm:param type="dstNode" val="gear1dstNode"/>
          <dgm:param type="connRout" val="curv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srcNode" val="gear2srcNode"/>
          <dgm:param type="dstNode" val="gear2dstNode"/>
          <dgm:param type="connRout" val="curv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srcNode" val="gear3srcNode"/>
          <dgm:param type="dstNode" val="gear3dstNode"/>
          <dgm:param type="connRout" val="curv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type="gear6" r:blip="" rot="-15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srcNode" val="gear1srcNode"/>
          <dgm:param type="dstNode" val="gear1dstNode"/>
          <dgm:param type="connRout" val="curv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srcNode" val="gear2srcNode"/>
          <dgm:param type="dstNode" val="gear2dstNode"/>
          <dgm:param type="connRout" val="curv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srcNode" val="gear3srcNode"/>
          <dgm:param type="dstNode" val="gear3dstNode"/>
          <dgm:param type="connRout" val="curv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F7CDC7-90E4-4CED-B4F8-9BD7A90D4000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414EF4-3566-49BE-917B-FE0E82678804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04284" y="2514601"/>
            <a:ext cx="715048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04284" y="4777381"/>
            <a:ext cx="715048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1EDD2-6293-4AD2-A6BF-932D867D539E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8"/>
          <p:cNvSpPr/>
          <p:nvPr/>
        </p:nvSpPr>
        <p:spPr bwMode="auto">
          <a:xfrm>
            <a:off x="-34362" y="4321159"/>
            <a:ext cx="1511762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8612" y="4529542"/>
            <a:ext cx="633726" cy="365125"/>
          </a:xfrm>
        </p:spPr>
        <p:txBody>
          <a:bodyPr/>
          <a:lstStyle/>
          <a:p>
            <a:fld id="{E012639C-62E5-4A74-9EB0-0B1242BDD50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4284" y="609600"/>
            <a:ext cx="7141317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04284" y="4354046"/>
            <a:ext cx="7141317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1EDD2-6293-4AD2-A6BF-932D867D539E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63" y="3166528"/>
            <a:ext cx="1471552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53830" y="3244141"/>
            <a:ext cx="633726" cy="365125"/>
          </a:xfrm>
        </p:spPr>
        <p:txBody>
          <a:bodyPr/>
          <a:lstStyle/>
          <a:p>
            <a:fld id="{E012639C-62E5-4A74-9EB0-0B1242BDD50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0467" y="609600"/>
            <a:ext cx="6618719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617303" y="3505200"/>
            <a:ext cx="6125045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04284" y="4354046"/>
            <a:ext cx="7141317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1EDD2-6293-4AD2-A6BF-932D867D539E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63" y="3166528"/>
            <a:ext cx="1471552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53830" y="3244141"/>
            <a:ext cx="633726" cy="365125"/>
          </a:xfrm>
        </p:spPr>
        <p:txBody>
          <a:bodyPr/>
          <a:lstStyle/>
          <a:p>
            <a:fld id="{E012639C-62E5-4A74-9EB0-0B1242BDD500}" type="slidenum">
              <a:rPr lang="ru-RU" smtClean="0"/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959010" y="648005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“</a:t>
            </a:r>
            <a:endParaRPr lang="en-US" sz="8000" baseline="0" dirty="0">
              <a:ln w="3175" cmpd="sng">
                <a:noFill/>
              </a:ln>
              <a:solidFill>
                <a:schemeClr val="accent1"/>
              </a:solidFill>
              <a:effectLst/>
              <a:latin typeface="Arial" panose="020B060402020202020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850328" y="2905306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”</a:t>
            </a:r>
            <a:endParaRPr lang="en-US" sz="8000" baseline="0" dirty="0">
              <a:ln w="3175" cmpd="sng">
                <a:noFill/>
              </a:ln>
              <a:solidFill>
                <a:schemeClr val="accent1"/>
              </a:solidFill>
              <a:effectLst/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4284" y="2438402"/>
            <a:ext cx="7141317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04284" y="5181600"/>
            <a:ext cx="7141317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1EDD2-6293-4AD2-A6BF-932D867D539E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63" y="4910661"/>
            <a:ext cx="1471552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53830" y="4983089"/>
            <a:ext cx="633726" cy="365125"/>
          </a:xfrm>
        </p:spPr>
        <p:txBody>
          <a:bodyPr/>
          <a:lstStyle/>
          <a:p>
            <a:fld id="{E012639C-62E5-4A74-9EB0-0B1242BDD50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370467" y="609600"/>
            <a:ext cx="6618719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104283" y="4343400"/>
            <a:ext cx="724565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04283" y="5181600"/>
            <a:ext cx="724565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1EDD2-6293-4AD2-A6BF-932D867D539E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63" y="4910661"/>
            <a:ext cx="1471552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53830" y="4983089"/>
            <a:ext cx="633726" cy="365125"/>
          </a:xfrm>
        </p:spPr>
        <p:txBody>
          <a:bodyPr/>
          <a:lstStyle/>
          <a:p>
            <a:fld id="{E012639C-62E5-4A74-9EB0-0B1242BDD500}" type="slidenum">
              <a:rPr lang="ru-RU" smtClean="0"/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959010" y="648005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“</a:t>
            </a:r>
            <a:endParaRPr lang="en-US" sz="8000" baseline="0" dirty="0">
              <a:ln w="3175" cmpd="sng">
                <a:noFill/>
              </a:ln>
              <a:solidFill>
                <a:schemeClr val="accent1"/>
              </a:solidFill>
              <a:effectLst/>
              <a:latin typeface="Arial" panose="020B060402020202020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50328" y="2905306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”</a:t>
            </a:r>
            <a:endParaRPr lang="en-US" sz="8000" baseline="0" dirty="0">
              <a:ln w="3175" cmpd="sng">
                <a:noFill/>
              </a:ln>
              <a:solidFill>
                <a:schemeClr val="accent1"/>
              </a:solidFill>
              <a:effectLst/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4284" y="627407"/>
            <a:ext cx="7141316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104284" y="4343400"/>
            <a:ext cx="7141317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04284" y="5181600"/>
            <a:ext cx="7141317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1EDD2-6293-4AD2-A6BF-932D867D539E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63" y="4910661"/>
            <a:ext cx="1471552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53830" y="4983089"/>
            <a:ext cx="633726" cy="365125"/>
          </a:xfrm>
        </p:spPr>
        <p:txBody>
          <a:bodyPr/>
          <a:lstStyle/>
          <a:p>
            <a:fld id="{E012639C-62E5-4A74-9EB0-0B1242BDD50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1EDD2-6293-4AD2-A6BF-932D867D539E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63" y="711194"/>
            <a:ext cx="1471552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2639C-62E5-4A74-9EB0-0B1242BDD50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1746" y="627407"/>
            <a:ext cx="1794143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04284" y="627407"/>
            <a:ext cx="5109377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1EDD2-6293-4AD2-A6BF-932D867D539E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63" y="711194"/>
            <a:ext cx="1471552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2639C-62E5-4A74-9EB0-0B1242BDD50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7302" y="624110"/>
            <a:ext cx="7138299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04284" y="2133600"/>
            <a:ext cx="7141317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1EDD2-6293-4AD2-A6BF-932D867D539E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63" y="711194"/>
            <a:ext cx="1471552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2639C-62E5-4A74-9EB0-0B1242BDD50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4284" y="2074562"/>
            <a:ext cx="7141317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04284" y="3581400"/>
            <a:ext cx="7141317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1EDD2-6293-4AD2-A6BF-932D867D539E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63" y="3166528"/>
            <a:ext cx="1471552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53830" y="3244141"/>
            <a:ext cx="633726" cy="365125"/>
          </a:xfrm>
        </p:spPr>
        <p:txBody>
          <a:bodyPr/>
          <a:lstStyle/>
          <a:p>
            <a:fld id="{E012639C-62E5-4A74-9EB0-0B1242BDD50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04285" y="2136707"/>
            <a:ext cx="3463992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82083" y="2136707"/>
            <a:ext cx="3463517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1EDD2-6293-4AD2-A6BF-932D867D539E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63" y="711194"/>
            <a:ext cx="1471552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53830" y="787784"/>
            <a:ext cx="633726" cy="365125"/>
          </a:xfrm>
        </p:spPr>
        <p:txBody>
          <a:bodyPr/>
          <a:lstStyle/>
          <a:p>
            <a:fld id="{E012639C-62E5-4A74-9EB0-0B1242BDD50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54131" y="2226626"/>
            <a:ext cx="311414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04283" y="2802889"/>
            <a:ext cx="3463993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7501" y="2223398"/>
            <a:ext cx="311267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778191" y="2799661"/>
            <a:ext cx="3461987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1EDD2-6293-4AD2-A6BF-932D867D539E}" type="datetimeFigureOut">
              <a:rPr lang="ru-RU" smtClean="0"/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63" y="711194"/>
            <a:ext cx="1471552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53830" y="787784"/>
            <a:ext cx="633726" cy="365125"/>
          </a:xfrm>
        </p:spPr>
        <p:txBody>
          <a:bodyPr/>
          <a:lstStyle/>
          <a:p>
            <a:fld id="{E012639C-62E5-4A74-9EB0-0B1242BDD50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7300" y="624110"/>
            <a:ext cx="7138300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1EDD2-6293-4AD2-A6BF-932D867D539E}" type="datetimeFigureOut">
              <a:rPr lang="ru-RU" smtClean="0"/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63" y="711194"/>
            <a:ext cx="1471552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2639C-62E5-4A74-9EB0-0B1242BDD50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1EDD2-6293-4AD2-A6BF-932D867D539E}" type="datetimeFigureOut">
              <a:rPr lang="ru-RU" smtClean="0"/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63" y="711194"/>
            <a:ext cx="1471552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2639C-62E5-4A74-9EB0-0B1242BDD50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4283" y="446088"/>
            <a:ext cx="2848716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8785" y="446090"/>
            <a:ext cx="4106815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04283" y="1598613"/>
            <a:ext cx="2848716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1EDD2-6293-4AD2-A6BF-932D867D539E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63" y="711194"/>
            <a:ext cx="1471552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2639C-62E5-4A74-9EB0-0B1242BDD50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4284" y="4800600"/>
            <a:ext cx="714131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104284" y="634965"/>
            <a:ext cx="7141317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04284" y="5367338"/>
            <a:ext cx="7141317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1EDD2-6293-4AD2-A6BF-932D867D539E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63" y="4910661"/>
            <a:ext cx="1471552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53830" y="4983089"/>
            <a:ext cx="633726" cy="365125"/>
          </a:xfrm>
        </p:spPr>
        <p:txBody>
          <a:bodyPr/>
          <a:lstStyle/>
          <a:p>
            <a:fld id="{E012639C-62E5-4A74-9EB0-0B1242BDD500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image" Target="../media/image1.jpeg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21463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2123" y="285"/>
            <a:ext cx="2114961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9812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07300" y="624110"/>
            <a:ext cx="71383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04284" y="2133600"/>
            <a:ext cx="7141317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20100" y="6135090"/>
            <a:ext cx="830245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1EDD2-6293-4AD2-A6BF-932D867D539E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04283" y="6135810"/>
            <a:ext cx="61928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53830" y="787784"/>
            <a:ext cx="6337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E012639C-62E5-4A74-9EB0-0B1242BDD500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8.jpeg"/><Relationship Id="rId6" Type="http://schemas.microsoft.com/office/2007/relationships/hdphoto" Target="../media/image7.wdp"/><Relationship Id="rId5" Type="http://schemas.openxmlformats.org/officeDocument/2006/relationships/image" Target="../media/image6.png"/><Relationship Id="rId4" Type="http://schemas.microsoft.com/office/2007/relationships/hdphoto" Target="../media/image5.wdp"/><Relationship Id="rId3" Type="http://schemas.openxmlformats.org/officeDocument/2006/relationships/image" Target="../media/image4.png"/><Relationship Id="rId2" Type="http://schemas.microsoft.com/office/2007/relationships/hdphoto" Target="../media/image3.wdp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9" Type="http://schemas.microsoft.com/office/2007/relationships/hdphoto" Target="../media/image80.wdp"/><Relationship Id="rId8" Type="http://schemas.openxmlformats.org/officeDocument/2006/relationships/image" Target="../media/image79.png"/><Relationship Id="rId7" Type="http://schemas.openxmlformats.org/officeDocument/2006/relationships/image" Target="../media/image78.png"/><Relationship Id="rId6" Type="http://schemas.openxmlformats.org/officeDocument/2006/relationships/image" Target="../media/image77.jpeg"/><Relationship Id="rId5" Type="http://schemas.microsoft.com/office/2007/relationships/hdphoto" Target="../media/image76.wdp"/><Relationship Id="rId4" Type="http://schemas.openxmlformats.org/officeDocument/2006/relationships/image" Target="../media/image75.png"/><Relationship Id="rId3" Type="http://schemas.openxmlformats.org/officeDocument/2006/relationships/image" Target="../media/image74.png"/><Relationship Id="rId2" Type="http://schemas.microsoft.com/office/2007/relationships/hdphoto" Target="../media/image73.wdp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82.jpeg"/><Relationship Id="rId10" Type="http://schemas.openxmlformats.org/officeDocument/2006/relationships/image" Target="../media/image81.png"/><Relationship Id="rId1" Type="http://schemas.openxmlformats.org/officeDocument/2006/relationships/image" Target="../media/image72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1.png"/><Relationship Id="rId8" Type="http://schemas.openxmlformats.org/officeDocument/2006/relationships/image" Target="../media/image90.png"/><Relationship Id="rId7" Type="http://schemas.openxmlformats.org/officeDocument/2006/relationships/image" Target="../media/image89.png"/><Relationship Id="rId6" Type="http://schemas.openxmlformats.org/officeDocument/2006/relationships/image" Target="../media/image88.jpeg"/><Relationship Id="rId5" Type="http://schemas.openxmlformats.org/officeDocument/2006/relationships/image" Target="../media/image87.png"/><Relationship Id="rId4" Type="http://schemas.openxmlformats.org/officeDocument/2006/relationships/image" Target="../media/image86.jpeg"/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5" Type="http://schemas.openxmlformats.org/officeDocument/2006/relationships/slideLayout" Target="../slideLayouts/slideLayout1.xml"/><Relationship Id="rId14" Type="http://schemas.microsoft.com/office/2007/relationships/hdphoto" Target="../media/image96.wdp"/><Relationship Id="rId13" Type="http://schemas.openxmlformats.org/officeDocument/2006/relationships/image" Target="../media/image95.png"/><Relationship Id="rId12" Type="http://schemas.openxmlformats.org/officeDocument/2006/relationships/image" Target="../media/image94.jpeg"/><Relationship Id="rId11" Type="http://schemas.openxmlformats.org/officeDocument/2006/relationships/image" Target="../media/image93.png"/><Relationship Id="rId10" Type="http://schemas.openxmlformats.org/officeDocument/2006/relationships/image" Target="../media/image92.jpeg"/><Relationship Id="rId1" Type="http://schemas.openxmlformats.org/officeDocument/2006/relationships/image" Target="../media/image83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4.jpeg"/><Relationship Id="rId8" Type="http://schemas.openxmlformats.org/officeDocument/2006/relationships/image" Target="../media/image103.png"/><Relationship Id="rId7" Type="http://schemas.openxmlformats.org/officeDocument/2006/relationships/image" Target="../media/image102.png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png"/><Relationship Id="rId3" Type="http://schemas.openxmlformats.org/officeDocument/2006/relationships/image" Target="../media/image98.jpeg"/><Relationship Id="rId2" Type="http://schemas.microsoft.com/office/2007/relationships/hdphoto" Target="../media/image71.wdp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9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microsoft.com/office/2007/relationships/hdphoto" Target="../media/image111.wdp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microsoft.com/office/2007/relationships/hdphoto" Target="../media/image108.wdp"/><Relationship Id="rId3" Type="http://schemas.openxmlformats.org/officeDocument/2006/relationships/image" Target="../media/image107.png"/><Relationship Id="rId2" Type="http://schemas.openxmlformats.org/officeDocument/2006/relationships/image" Target="../media/image106.jpeg"/><Relationship Id="rId1" Type="http://schemas.openxmlformats.org/officeDocument/2006/relationships/image" Target="../media/image105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19.jpeg"/><Relationship Id="rId7" Type="http://schemas.microsoft.com/office/2007/relationships/hdphoto" Target="../media/image118.wdp"/><Relationship Id="rId6" Type="http://schemas.openxmlformats.org/officeDocument/2006/relationships/image" Target="../media/image117.pn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Relationship Id="rId3" Type="http://schemas.openxmlformats.org/officeDocument/2006/relationships/image" Target="../media/image114.png"/><Relationship Id="rId2" Type="http://schemas.microsoft.com/office/2007/relationships/hdphoto" Target="../media/image113.wdp"/><Relationship Id="rId1" Type="http://schemas.openxmlformats.org/officeDocument/2006/relationships/image" Target="../media/image112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25.jpeg"/><Relationship Id="rId5" Type="http://schemas.microsoft.com/office/2007/relationships/hdphoto" Target="../media/image124.wdp"/><Relationship Id="rId4" Type="http://schemas.openxmlformats.org/officeDocument/2006/relationships/image" Target="../media/image123.png"/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image" Target="../media/image120.jpe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Relationship Id="rId3" Type="http://schemas.microsoft.com/office/2007/relationships/hdphoto" Target="../media/image71.wdp"/><Relationship Id="rId2" Type="http://schemas.openxmlformats.org/officeDocument/2006/relationships/image" Target="../media/image97.png"/><Relationship Id="rId1" Type="http://schemas.openxmlformats.org/officeDocument/2006/relationships/image" Target="../media/image126.jpe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jpeg"/><Relationship Id="rId3" Type="http://schemas.openxmlformats.org/officeDocument/2006/relationships/image" Target="../media/image132.jpeg"/><Relationship Id="rId2" Type="http://schemas.microsoft.com/office/2007/relationships/hdphoto" Target="../media/image131.wdp"/><Relationship Id="rId1" Type="http://schemas.openxmlformats.org/officeDocument/2006/relationships/image" Target="../media/image1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42.png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microsoft.com/office/2007/relationships/hdphoto" Target="../media/image139.wdp"/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image" Target="../media/image1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49.jpeg"/><Relationship Id="rId6" Type="http://schemas.microsoft.com/office/2007/relationships/hdphoto" Target="../media/image148.wdp"/><Relationship Id="rId5" Type="http://schemas.openxmlformats.org/officeDocument/2006/relationships/image" Target="../media/image147.png"/><Relationship Id="rId4" Type="http://schemas.openxmlformats.org/officeDocument/2006/relationships/image" Target="../media/image146.png"/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image" Target="../media/image143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microsoft.com/office/2007/relationships/hdphoto" Target="../media/image14.wdp"/><Relationship Id="rId7" Type="http://schemas.openxmlformats.org/officeDocument/2006/relationships/image" Target="../media/image13.png"/><Relationship Id="rId6" Type="http://schemas.microsoft.com/office/2007/relationships/hdphoto" Target="../media/image5.wdp"/><Relationship Id="rId5" Type="http://schemas.openxmlformats.org/officeDocument/2006/relationships/image" Target="../media/image4.png"/><Relationship Id="rId4" Type="http://schemas.microsoft.com/office/2007/relationships/hdphoto" Target="../media/image12.wdp"/><Relationship Id="rId3" Type="http://schemas.openxmlformats.org/officeDocument/2006/relationships/image" Target="../media/image11.png"/><Relationship Id="rId2" Type="http://schemas.microsoft.com/office/2007/relationships/hdphoto" Target="../media/image10.wdp"/><Relationship Id="rId16" Type="http://schemas.openxmlformats.org/officeDocument/2006/relationships/slideLayout" Target="../slideLayouts/slideLayout1.xml"/><Relationship Id="rId15" Type="http://schemas.openxmlformats.org/officeDocument/2006/relationships/image" Target="../media/image21.jpeg"/><Relationship Id="rId14" Type="http://schemas.microsoft.com/office/2007/relationships/hdphoto" Target="../media/image20.wdp"/><Relationship Id="rId13" Type="http://schemas.openxmlformats.org/officeDocument/2006/relationships/image" Target="../media/image19.png"/><Relationship Id="rId12" Type="http://schemas.microsoft.com/office/2007/relationships/hdphoto" Target="../media/image18.wdp"/><Relationship Id="rId11" Type="http://schemas.openxmlformats.org/officeDocument/2006/relationships/image" Target="../media/image17.png"/><Relationship Id="rId10" Type="http://schemas.microsoft.com/office/2007/relationships/hdphoto" Target="../media/image16.wdp"/><Relationship Id="rId1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54.png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microsoft.com/office/2007/relationships/hdphoto" Target="../media/image108.wdp"/><Relationship Id="rId3" Type="http://schemas.openxmlformats.org/officeDocument/2006/relationships/image" Target="../media/image107.png"/><Relationship Id="rId2" Type="http://schemas.openxmlformats.org/officeDocument/2006/relationships/image" Target="../media/image151.jpeg"/><Relationship Id="rId1" Type="http://schemas.openxmlformats.org/officeDocument/2006/relationships/image" Target="../media/image150.jpe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60.png"/><Relationship Id="rId5" Type="http://schemas.openxmlformats.org/officeDocument/2006/relationships/image" Target="../media/image159.png"/><Relationship Id="rId4" Type="http://schemas.microsoft.com/office/2007/relationships/hdphoto" Target="../media/image158.wdp"/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image" Target="../media/image15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67.png"/><Relationship Id="rId6" Type="http://schemas.microsoft.com/office/2007/relationships/hdphoto" Target="../media/image166.wdp"/><Relationship Id="rId5" Type="http://schemas.openxmlformats.org/officeDocument/2006/relationships/image" Target="../media/image165.png"/><Relationship Id="rId4" Type="http://schemas.openxmlformats.org/officeDocument/2006/relationships/image" Target="../media/image164.png"/><Relationship Id="rId3" Type="http://schemas.openxmlformats.org/officeDocument/2006/relationships/image" Target="../media/image163.png"/><Relationship Id="rId2" Type="http://schemas.openxmlformats.org/officeDocument/2006/relationships/image" Target="../media/image162.jpeg"/><Relationship Id="rId1" Type="http://schemas.openxmlformats.org/officeDocument/2006/relationships/image" Target="../media/image16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72.jpeg"/><Relationship Id="rId6" Type="http://schemas.microsoft.com/office/2007/relationships/hdphoto" Target="../media/image171.wdp"/><Relationship Id="rId5" Type="http://schemas.openxmlformats.org/officeDocument/2006/relationships/image" Target="../media/image170.png"/><Relationship Id="rId4" Type="http://schemas.microsoft.com/office/2007/relationships/hdphoto" Target="../media/image158.wdp"/><Relationship Id="rId3" Type="http://schemas.openxmlformats.org/officeDocument/2006/relationships/image" Target="../media/image157.png"/><Relationship Id="rId2" Type="http://schemas.microsoft.com/office/2007/relationships/hdphoto" Target="../media/image169.wdp"/><Relationship Id="rId1" Type="http://schemas.openxmlformats.org/officeDocument/2006/relationships/image" Target="../media/image168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microsoft.com/office/2007/relationships/hdphoto" Target="../media/image175.wdp"/><Relationship Id="rId2" Type="http://schemas.openxmlformats.org/officeDocument/2006/relationships/image" Target="../media/image174.png"/><Relationship Id="rId1" Type="http://schemas.openxmlformats.org/officeDocument/2006/relationships/image" Target="../media/image17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77.png"/><Relationship Id="rId1" Type="http://schemas.openxmlformats.org/officeDocument/2006/relationships/image" Target="../media/image176.jpe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microsoft.com/office/2007/relationships/hdphoto" Target="../media/image166.wdp"/><Relationship Id="rId2" Type="http://schemas.openxmlformats.org/officeDocument/2006/relationships/image" Target="../media/image165.png"/><Relationship Id="rId1" Type="http://schemas.openxmlformats.org/officeDocument/2006/relationships/image" Target="../media/image178.jpe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microsoft.com/office/2007/relationships/hdphoto" Target="../media/image111.wdp"/><Relationship Id="rId2" Type="http://schemas.openxmlformats.org/officeDocument/2006/relationships/image" Target="../media/image110.png"/><Relationship Id="rId1" Type="http://schemas.openxmlformats.org/officeDocument/2006/relationships/image" Target="../media/image179.jpe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82.png"/><Relationship Id="rId2" Type="http://schemas.openxmlformats.org/officeDocument/2006/relationships/image" Target="../media/image181.jpeg"/><Relationship Id="rId1" Type="http://schemas.openxmlformats.org/officeDocument/2006/relationships/image" Target="../media/image180.jpe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microsoft.com/office/2007/relationships/hdphoto" Target="../media/image186.wdp"/><Relationship Id="rId3" Type="http://schemas.openxmlformats.org/officeDocument/2006/relationships/image" Target="../media/image185.png"/><Relationship Id="rId2" Type="http://schemas.openxmlformats.org/officeDocument/2006/relationships/image" Target="../media/image184.jpeg"/><Relationship Id="rId1" Type="http://schemas.openxmlformats.org/officeDocument/2006/relationships/image" Target="../media/image183.jpe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jpeg"/><Relationship Id="rId3" Type="http://schemas.microsoft.com/office/2007/relationships/hdphoto" Target="../media/image24.wdp"/><Relationship Id="rId2" Type="http://schemas.openxmlformats.org/officeDocument/2006/relationships/image" Target="../media/image23.png"/><Relationship Id="rId1" Type="http://schemas.openxmlformats.org/officeDocument/2006/relationships/image" Target="../media/image22.jpe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microsoft.com/office/2007/relationships/hdphoto" Target="../media/image55.wdp"/><Relationship Id="rId2" Type="http://schemas.openxmlformats.org/officeDocument/2006/relationships/image" Target="../media/image54.png"/><Relationship Id="rId1" Type="http://schemas.openxmlformats.org/officeDocument/2006/relationships/image" Target="../media/image187.jpe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90.png"/><Relationship Id="rId2" Type="http://schemas.openxmlformats.org/officeDocument/2006/relationships/image" Target="../media/image189.jpeg"/><Relationship Id="rId1" Type="http://schemas.openxmlformats.org/officeDocument/2006/relationships/image" Target="../media/image188.jpe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microsoft.com/office/2007/relationships/hdphoto" Target="../media/image193.wdp"/><Relationship Id="rId2" Type="http://schemas.openxmlformats.org/officeDocument/2006/relationships/image" Target="../media/image192.png"/><Relationship Id="rId1" Type="http://schemas.openxmlformats.org/officeDocument/2006/relationships/image" Target="../media/image191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microsoft.com/office/2007/relationships/hdphoto" Target="../media/image193.wdp"/><Relationship Id="rId2" Type="http://schemas.openxmlformats.org/officeDocument/2006/relationships/image" Target="../media/image192.png"/><Relationship Id="rId1" Type="http://schemas.openxmlformats.org/officeDocument/2006/relationships/image" Target="../media/image194.jpeg"/></Relationships>
</file>

<file path=ppt/slides/_rels/slide3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microsoft.com/office/2007/relationships/hdphoto" Target="../media/image186.wdp"/><Relationship Id="rId4" Type="http://schemas.openxmlformats.org/officeDocument/2006/relationships/image" Target="../media/image185.png"/><Relationship Id="rId3" Type="http://schemas.microsoft.com/office/2007/relationships/hdphoto" Target="../media/image193.wdp"/><Relationship Id="rId2" Type="http://schemas.openxmlformats.org/officeDocument/2006/relationships/image" Target="../media/image192.png"/><Relationship Id="rId1" Type="http://schemas.openxmlformats.org/officeDocument/2006/relationships/image" Target="../media/image195.jpeg"/></Relationships>
</file>

<file path=ppt/slides/_rels/slide3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microsoft.com/office/2007/relationships/hdphoto" Target="../media/image166.wdp"/><Relationship Id="rId4" Type="http://schemas.openxmlformats.org/officeDocument/2006/relationships/image" Target="../media/image165.png"/><Relationship Id="rId3" Type="http://schemas.microsoft.com/office/2007/relationships/hdphoto" Target="../media/image186.wdp"/><Relationship Id="rId2" Type="http://schemas.openxmlformats.org/officeDocument/2006/relationships/image" Target="../media/image185.png"/><Relationship Id="rId1" Type="http://schemas.openxmlformats.org/officeDocument/2006/relationships/image" Target="../media/image163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jpeg"/><Relationship Id="rId2" Type="http://schemas.microsoft.com/office/2007/relationships/hdphoto" Target="../media/image29.wdp"/><Relationship Id="rId1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png"/><Relationship Id="rId8" Type="http://schemas.microsoft.com/office/2007/relationships/hdphoto" Target="../media/image40.wdp"/><Relationship Id="rId7" Type="http://schemas.openxmlformats.org/officeDocument/2006/relationships/image" Target="../media/image39.png"/><Relationship Id="rId6" Type="http://schemas.microsoft.com/office/2007/relationships/hdphoto" Target="../media/image38.wdp"/><Relationship Id="rId5" Type="http://schemas.openxmlformats.org/officeDocument/2006/relationships/image" Target="../media/image37.png"/><Relationship Id="rId4" Type="http://schemas.openxmlformats.org/officeDocument/2006/relationships/image" Target="../media/image36.jpeg"/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33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diagramQuickStyle" Target="../diagrams/quickStyle2.xml"/><Relationship Id="rId8" Type="http://schemas.openxmlformats.org/officeDocument/2006/relationships/diagramLayout" Target="../diagrams/layout2.xml"/><Relationship Id="rId7" Type="http://schemas.openxmlformats.org/officeDocument/2006/relationships/diagramData" Target="../diagrams/data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8" Type="http://schemas.openxmlformats.org/officeDocument/2006/relationships/slideLayout" Target="../slideLayouts/slideLayout1.xml"/><Relationship Id="rId17" Type="http://schemas.microsoft.com/office/2007/relationships/hdphoto" Target="../media/image48.wdp"/><Relationship Id="rId16" Type="http://schemas.openxmlformats.org/officeDocument/2006/relationships/image" Target="../media/image47.png"/><Relationship Id="rId15" Type="http://schemas.openxmlformats.org/officeDocument/2006/relationships/image" Target="../media/image46.jpeg"/><Relationship Id="rId14" Type="http://schemas.openxmlformats.org/officeDocument/2006/relationships/image" Target="../media/image45.jpeg"/><Relationship Id="rId13" Type="http://schemas.openxmlformats.org/officeDocument/2006/relationships/image" Target="../media/image44.jpeg"/><Relationship Id="rId12" Type="http://schemas.openxmlformats.org/officeDocument/2006/relationships/image" Target="../media/image43.png"/><Relationship Id="rId11" Type="http://schemas.microsoft.com/office/2007/relationships/diagramDrawing" Target="../diagrams/drawing2.xml"/><Relationship Id="rId10" Type="http://schemas.openxmlformats.org/officeDocument/2006/relationships/diagramColors" Target="../diagrams/colors2.xml"/><Relationship Id="rId1" Type="http://schemas.openxmlformats.org/officeDocument/2006/relationships/image" Target="../media/image42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57.jpeg"/><Relationship Id="rId8" Type="http://schemas.openxmlformats.org/officeDocument/2006/relationships/image" Target="../media/image56.jpeg"/><Relationship Id="rId7" Type="http://schemas.microsoft.com/office/2007/relationships/hdphoto" Target="../media/image55.wdp"/><Relationship Id="rId6" Type="http://schemas.openxmlformats.org/officeDocument/2006/relationships/image" Target="../media/image54.png"/><Relationship Id="rId5" Type="http://schemas.microsoft.com/office/2007/relationships/hdphoto" Target="../media/image53.wdp"/><Relationship Id="rId4" Type="http://schemas.openxmlformats.org/officeDocument/2006/relationships/image" Target="../media/image52.png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66.jpeg"/><Relationship Id="rId8" Type="http://schemas.microsoft.com/office/2007/relationships/hdphoto" Target="../media/image65.wdp"/><Relationship Id="rId7" Type="http://schemas.openxmlformats.org/officeDocument/2006/relationships/image" Target="../media/image64.png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jpeg"/><Relationship Id="rId3" Type="http://schemas.microsoft.com/office/2007/relationships/hdphoto" Target="../media/image60.wdp"/><Relationship Id="rId2" Type="http://schemas.openxmlformats.org/officeDocument/2006/relationships/image" Target="../media/image59.pn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58.jpe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microsoft.com/office/2007/relationships/hdphoto" Target="../media/image71.wdp"/><Relationship Id="rId4" Type="http://schemas.openxmlformats.org/officeDocument/2006/relationships/image" Target="../media/image70.png"/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image" Target="../media/image6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90539" y="222993"/>
            <a:ext cx="8398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</a:t>
            </a:r>
            <a:endParaRPr lang="ru-RU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№ 15 «Ручеёк»</a:t>
            </a:r>
            <a:endParaRPr lang="ru-RU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19118" y="804979"/>
            <a:ext cx="57417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ИНЖЕНЕРНАЯ КНИГА </a:t>
            </a:r>
            <a:endParaRPr lang="ru-RU" sz="28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7067" y="1325682"/>
            <a:ext cx="67838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onotype Corsiva" panose="03010101010201010101" pitchFamily="66" charset="0"/>
              </a:rPr>
              <a:t>«ДОРОГА </a:t>
            </a:r>
            <a:r>
              <a:rPr lang="ru-RU" sz="4800" b="1" dirty="0" smtClean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onotype Corsiva" panose="03010101010201010101" pitchFamily="66" charset="0"/>
              </a:rPr>
              <a:t> БУДУЩЕГО</a:t>
            </a:r>
            <a:r>
              <a:rPr lang="ru-RU" sz="4800" b="1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onotype Corsiva" panose="03010101010201010101" pitchFamily="66" charset="0"/>
              </a:rPr>
              <a:t>»</a:t>
            </a:r>
            <a:endParaRPr lang="ru-RU" sz="4800" b="1" dirty="0">
              <a:ln w="6600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9217" y="2156679"/>
            <a:ext cx="557668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РАЗРАБОТЧИКИ:</a:t>
            </a:r>
            <a:endParaRPr lang="ru-RU" sz="1600" b="1" dirty="0" smtClean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 «</a:t>
            </a:r>
            <a:r>
              <a:rPr lang="en-US" sz="16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NEO-</a:t>
            </a:r>
            <a:r>
              <a:rPr lang="ru-RU" sz="16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РОБОТЯГИ»:</a:t>
            </a:r>
            <a:endParaRPr lang="ru-RU" sz="16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Невежкин Илья, 6 лет</a:t>
            </a:r>
            <a:endParaRPr lang="ru-RU" sz="16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Сенин Максим, 6 лет</a:t>
            </a:r>
            <a:endParaRPr lang="ru-RU" sz="16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Воронина </a:t>
            </a:r>
            <a:r>
              <a:rPr lang="ru-RU" sz="16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М.С. </a:t>
            </a:r>
            <a:r>
              <a:rPr lang="ru-RU" sz="16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воспитатель</a:t>
            </a:r>
            <a:endParaRPr lang="ru-RU" sz="1600" b="1" dirty="0" smtClean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err="1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Невежкина</a:t>
            </a:r>
            <a:r>
              <a:rPr lang="ru-RU" sz="16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А.А. - мама</a:t>
            </a:r>
            <a:endParaRPr lang="ru-RU" sz="1600" b="1" dirty="0" smtClean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Сенина Ю.М. -  мама</a:t>
            </a:r>
            <a:endParaRPr lang="ru-RU" sz="16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D:\Работа 2021-2022гг\Икаренок 2022\Илия и Максим\20220127_093923.jpg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6000" b="92800" l="18850" r="98775">
                        <a14:foregroundMark x1="81025" y1="70033" x2="94900" y2="61533"/>
                        <a14:foregroundMark x1="88300" y1="37233" x2="96950" y2="47267"/>
                        <a14:backgroundMark x1="49592" y1="79735" x2="49592" y2="79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01" t="8966" b="2954"/>
          <a:stretch>
            <a:fillRect/>
          </a:stretch>
        </p:blipFill>
        <p:spPr bwMode="auto">
          <a:xfrm rot="5400000">
            <a:off x="5458810" y="2377916"/>
            <a:ext cx="4969040" cy="413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4023359" y="3756074"/>
            <a:ext cx="4294281" cy="3564030"/>
            <a:chOff x="1941690" y="0"/>
            <a:chExt cx="7382932" cy="6998548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1690" y="0"/>
              <a:ext cx="7382932" cy="6998548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42"/>
            <a:stretch>
              <a:fillRect/>
            </a:stretch>
          </p:blipFill>
          <p:spPr>
            <a:xfrm>
              <a:off x="4346222" y="1875079"/>
              <a:ext cx="3264744" cy="2105160"/>
            </a:xfrm>
            <a:prstGeom prst="rect">
              <a:avLst/>
            </a:prstGeom>
          </p:spPr>
        </p:pic>
      </p:grpSp>
      <p:pic>
        <p:nvPicPr>
          <p:cNvPr id="6146" name="Picture 2" descr="C:\Users\user\Downloads\QR-code_url_25_Feb_2022_16-46-2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330" y="629373"/>
            <a:ext cx="1596455" cy="1596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14679" y="108537"/>
            <a:ext cx="4371342" cy="1115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" b="1" dirty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IV.</a:t>
            </a:r>
            <a:r>
              <a:rPr lang="ru-RU" sz="1660" b="1" dirty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ТЕХНОЛОГИЧЕСКАЯ </a:t>
            </a:r>
            <a:endParaRPr lang="ru-RU" sz="1660" b="1" dirty="0">
              <a:solidFill>
                <a:srgbClr val="C0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660" b="1" dirty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ЧАСТЬ ПРОЕКТА. </a:t>
            </a:r>
            <a:endParaRPr lang="ru-RU" sz="1660" b="1" dirty="0">
              <a:solidFill>
                <a:srgbClr val="C0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660" b="1" dirty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ОПИСАНИЕ КОНСТРУКЦИЙ ОСНОВНЫХ МЕХАНИЗМОВ</a:t>
            </a:r>
            <a:endParaRPr lang="ru-RU" sz="1660" b="1" dirty="0">
              <a:solidFill>
                <a:srgbClr val="C0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Овальная выноска 3"/>
          <p:cNvSpPr/>
          <p:nvPr/>
        </p:nvSpPr>
        <p:spPr>
          <a:xfrm rot="5031453" flipH="1" flipV="1">
            <a:off x="268542" y="806219"/>
            <a:ext cx="5050510" cy="5590365"/>
          </a:xfrm>
          <a:prstGeom prst="wedgeEllipseCallout">
            <a:avLst>
              <a:gd name="adj1" fmla="val -25267"/>
              <a:gd name="adj2" fmla="val 70439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687245" y="1833451"/>
            <a:ext cx="421310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определения цели и задач проекта, исследовательских мероприятий мы обсудили, какие модели механизмов будем создавать для нашего проекта «Дорога будущего»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Приняли решение, что у нас будет 8 моделей объединенных в единую производственную линию. Особенность наших конструкций в том, что многие модели мы делали без специальных инструкций и схем сборки, что добавило сложности нашему проекту. Сборкой модели «Дорога будущего» и программированием устройств занимались дети подготовительной группы с помощью педагогов и родителей. </a:t>
            </a: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вальная выноска 6"/>
          <p:cNvSpPr/>
          <p:nvPr/>
        </p:nvSpPr>
        <p:spPr>
          <a:xfrm rot="2063714">
            <a:off x="5658173" y="825448"/>
            <a:ext cx="4386126" cy="3702169"/>
          </a:xfrm>
          <a:prstGeom prst="wedgeEllipseCallout">
            <a:avLst>
              <a:gd name="adj1" fmla="val -23350"/>
              <a:gd name="adj2" fmla="val 53738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843137" y="1422274"/>
            <a:ext cx="413052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мы решили использовать:</a:t>
            </a:r>
            <a:endParaRPr lang="ru-RU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98120" indent="-198120" algn="just">
              <a:buFont typeface="Arial" panose="020B0604020202020204" pitchFamily="34" charset="0"/>
              <a:buChar char="•"/>
            </a:pP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Конструктор 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Lego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WeDo</a:t>
            </a: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2.0</a:t>
            </a:r>
            <a:endParaRPr lang="ru-RU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98120" indent="-198120" algn="just">
              <a:buFont typeface="Arial" panose="020B0604020202020204" pitchFamily="34" charset="0"/>
              <a:buChar char="•"/>
            </a:pP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Конструктор 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Lego Education</a:t>
            </a:r>
            <a:endParaRPr lang="en-US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98120" indent="-198120" algn="just">
              <a:buFont typeface="Arial" panose="020B0604020202020204" pitchFamily="34" charset="0"/>
              <a:buChar char="•"/>
            </a:pP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Конструктор 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Tinkamo play kit</a:t>
            </a:r>
            <a:endParaRPr lang="en-US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98120" indent="-198120" algn="just">
              <a:buFont typeface="Arial" panose="020B0604020202020204" pitchFamily="34" charset="0"/>
              <a:buChar char="•"/>
            </a:pP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Конструктор 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Lego City</a:t>
            </a:r>
            <a:endParaRPr lang="en-US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98120" indent="-198120" algn="just">
              <a:buFont typeface="Arial" panose="020B0604020202020204" pitchFamily="34" charset="0"/>
              <a:buChar char="•"/>
            </a:pP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Программное обеспечение 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Lego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WeDo</a:t>
            </a: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2.0,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Tinkamo play kit</a:t>
            </a:r>
            <a:endParaRPr lang="ru-RU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98120" indent="-198120" algn="just">
              <a:buFont typeface="Arial" panose="020B0604020202020204" pitchFamily="34" charset="0"/>
              <a:buChar char="•"/>
            </a:pP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Конструктор 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Gigo</a:t>
            </a: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«Свет </a:t>
            </a:r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endParaRPr lang="ru-RU" sz="15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солнечные батареи»</a:t>
            </a:r>
            <a:endParaRPr lang="ru-RU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98120" indent="-198120" algn="just">
              <a:buFont typeface="Arial" panose="020B0604020202020204" pitchFamily="34" charset="0"/>
              <a:buChar char="•"/>
            </a:pP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Разные материалы для декораций</a:t>
            </a:r>
            <a:endParaRPr lang="ru-RU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8099" b="86328" l="37189" r="580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38" t="17117" r="40236" b="13479"/>
          <a:stretch>
            <a:fillRect/>
          </a:stretch>
        </p:blipFill>
        <p:spPr bwMode="auto">
          <a:xfrm rot="20844767">
            <a:off x="4959835" y="3161695"/>
            <a:ext cx="1695700" cy="2742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45" t="13281" r="22236" b="12357"/>
          <a:stretch>
            <a:fillRect/>
          </a:stretch>
        </p:blipFill>
        <p:spPr bwMode="auto">
          <a:xfrm>
            <a:off x="4957609" y="4392997"/>
            <a:ext cx="2982789" cy="24205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3BCB3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479" b="86719" l="37335" r="582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63" t="20895" r="40642" b="13846"/>
          <a:stretch>
            <a:fillRect/>
          </a:stretch>
        </p:blipFill>
        <p:spPr bwMode="auto">
          <a:xfrm>
            <a:off x="7980409" y="4072131"/>
            <a:ext cx="1770408" cy="274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 descr="C:\Users\user\Desktop\101559775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47" y="108537"/>
            <a:ext cx="1619018" cy="13815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:\Users\user\Desktop\7a2057a02975759463944cae73639e02-500x50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965" y="135048"/>
            <a:ext cx="1775442" cy="1775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C:\Users\user\Desktop\LEGO-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44" b="90185" l="0" r="99271">
                        <a14:foregroundMark x1="41719" y1="44167" x2="61875" y2="49306"/>
                        <a14:foregroundMark x1="37396" y1="44167" x2="42448" y2="48009"/>
                        <a14:foregroundMark x1="87760" y1="77407" x2="94245" y2="72315"/>
                        <a14:foregroundMark x1="3594" y1="35231" x2="21563" y2="5787"/>
                        <a14:foregroundMark x1="22292" y1="5787" x2="71927" y2="5787"/>
                        <a14:foregroundMark x1="74818" y1="7083" x2="92813" y2="23704"/>
                        <a14:foregroundMark x1="3594" y1="44167" x2="14375" y2="83843"/>
                        <a14:foregroundMark x1="17266" y1="83843" x2="80573" y2="87639"/>
                        <a14:foregroundMark x1="92083" y1="73611" x2="97839" y2="467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160" y="25190"/>
            <a:ext cx="2483705" cy="1397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C:\Users\user\Desktop\lego-wedo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801" y="5829931"/>
            <a:ext cx="1629624" cy="9972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268" name="Picture 4" descr="C:\Users\user\Desktop\70-709615_the-power-of-lego-education-lego-wedo-2-0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869" y="908635"/>
            <a:ext cx="1495822" cy="4309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ьная выноска 2"/>
          <p:cNvSpPr/>
          <p:nvPr/>
        </p:nvSpPr>
        <p:spPr>
          <a:xfrm rot="5717404" flipH="1" flipV="1">
            <a:off x="-94314" y="13465"/>
            <a:ext cx="6292833" cy="6198602"/>
          </a:xfrm>
          <a:prstGeom prst="wedgeEllipseCallout">
            <a:avLst>
              <a:gd name="adj1" fmla="val -25267"/>
              <a:gd name="adj2" fmla="val 70439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620668" y="414272"/>
            <a:ext cx="6690601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ru-RU" sz="2000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Общий </a:t>
            </a:r>
            <a:r>
              <a:rPr lang="ru-RU" sz="2000" b="1" dirty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проект </a:t>
            </a:r>
            <a:endParaRPr lang="ru-RU" sz="2000" b="1" dirty="0" smtClean="0">
              <a:solidFill>
                <a:srgbClr val="C0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      состоит  из </a:t>
            </a:r>
            <a:r>
              <a:rPr lang="ru-RU" sz="2000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11 </a:t>
            </a:r>
            <a:r>
              <a:rPr lang="ru-RU" sz="2000" b="1" dirty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модулей</a:t>
            </a:r>
            <a:r>
              <a:rPr lang="ru-RU" sz="2000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:</a:t>
            </a:r>
            <a:endParaRPr lang="ru-RU" sz="1385" b="1" dirty="0">
              <a:solidFill>
                <a:srgbClr val="C0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1 МОДУЛЬ –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Железнодорожный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вокзал,  депо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МОДУЛЬ 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  Грузовой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поезд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МОДУЛЬ –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Пассажирский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поезд - 2шт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МОДУЛЬ – Транспортерные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ленты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МОДУЛЬ –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Железнодорожные пути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МОДУЛЬ –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Канатная дорога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 МОДУЛЬ –  Робот-сканер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МОДУЛЬ – Робот-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безопасник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МОДУЛЬ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–погрузчик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МОДУЛЬ – Робот –подъемник</a:t>
            </a:r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МОДУЛЬ – Робот – мобильный </a:t>
            </a:r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генератор</a:t>
            </a:r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219" y="117586"/>
            <a:ext cx="3582679" cy="2692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D:\Работа 2021-2022гг\Икаренок 2022\фото моделей\20220210_1012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865" y="156731"/>
            <a:ext cx="2085151" cy="15638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AB49E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Picture 2" descr="D:\Работа 2021-2022гг\Икаренок 2022\фото моделей\20220210_10212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6" t="33995"/>
          <a:stretch>
            <a:fillRect/>
          </a:stretch>
        </p:blipFill>
        <p:spPr bwMode="auto">
          <a:xfrm>
            <a:off x="5191298" y="1532044"/>
            <a:ext cx="2025374" cy="12850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AB49E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3" descr="D:\Работа 2021-2022гг\Икаренок 2022\фото моделей\20220210_10274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6" t="27939" r="16308" b="5114"/>
          <a:stretch>
            <a:fillRect/>
          </a:stretch>
        </p:blipFill>
        <p:spPr bwMode="auto">
          <a:xfrm>
            <a:off x="7275023" y="1379222"/>
            <a:ext cx="2397128" cy="162586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AB49E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214"/>
          <a:stretch>
            <a:fillRect/>
          </a:stretch>
        </p:blipFill>
        <p:spPr bwMode="auto">
          <a:xfrm>
            <a:off x="8404099" y="3089968"/>
            <a:ext cx="1412456" cy="1738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D:\Работа 2021-2022гг\Икаренок 2022\фото моделей\20220210_10162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296" y="2697119"/>
            <a:ext cx="2043763" cy="15328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AB49E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 bwMode="auto">
          <a:xfrm>
            <a:off x="6522848" y="4063974"/>
            <a:ext cx="1854660" cy="138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441"/>
          <a:stretch>
            <a:fillRect/>
          </a:stretch>
        </p:blipFill>
        <p:spPr bwMode="auto">
          <a:xfrm>
            <a:off x="8276656" y="4539465"/>
            <a:ext cx="1539899" cy="2120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250"/>
          <a:stretch>
            <a:fillRect/>
          </a:stretch>
        </p:blipFill>
        <p:spPr bwMode="auto">
          <a:xfrm>
            <a:off x="5139219" y="4586983"/>
            <a:ext cx="1594301" cy="2161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 descr="D:\Работа 2021-2022гг\Икаренок 2022\фото моделей\20220210_100915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17169" y="3032626"/>
            <a:ext cx="1776407" cy="13323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AB49E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30"/>
          <a:stretch>
            <a:fillRect/>
          </a:stretch>
        </p:blipFill>
        <p:spPr bwMode="auto">
          <a:xfrm>
            <a:off x="6471526" y="5476228"/>
            <a:ext cx="1805130" cy="1393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765576" y="156731"/>
            <a:ext cx="341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1</a:t>
            </a:r>
            <a:endParaRPr lang="ru-RU" sz="24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28296" y="156731"/>
            <a:ext cx="341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2</a:t>
            </a:r>
            <a:endParaRPr lang="ru-RU" sz="24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43887" y="1532044"/>
            <a:ext cx="341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3</a:t>
            </a:r>
            <a:endParaRPr lang="ru-RU" sz="24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450178" y="1462879"/>
            <a:ext cx="341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4</a:t>
            </a:r>
            <a:endParaRPr lang="ru-RU" sz="24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968075" y="2810575"/>
            <a:ext cx="341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6</a:t>
            </a:r>
            <a:endParaRPr lang="ru-RU" sz="24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346822" y="3112767"/>
            <a:ext cx="341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7</a:t>
            </a:r>
            <a:endParaRPr lang="ru-RU" sz="24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330957" y="4644985"/>
            <a:ext cx="341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8</a:t>
            </a:r>
            <a:endParaRPr lang="ru-RU" sz="24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910654" y="4161733"/>
            <a:ext cx="341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9</a:t>
            </a:r>
            <a:endParaRPr lang="ru-RU" sz="24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936369" y="4720707"/>
            <a:ext cx="807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10</a:t>
            </a:r>
            <a:endParaRPr lang="ru-RU" sz="24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777028" y="2810574"/>
            <a:ext cx="698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11</a:t>
            </a:r>
            <a:endParaRPr lang="ru-RU" sz="24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876592" y="5473316"/>
            <a:ext cx="341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5</a:t>
            </a:r>
            <a:endParaRPr lang="ru-RU" sz="24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30" name="Picture 2" descr="D:\Работа 2021-2022гг\Икаренок 2022\фото с готовым проектом\1645172704509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4" t="12447"/>
          <a:stretch>
            <a:fillRect/>
          </a:stretch>
        </p:blipFill>
        <p:spPr bwMode="auto">
          <a:xfrm>
            <a:off x="225773" y="4063975"/>
            <a:ext cx="3903967" cy="26805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3BCB3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4063" b="88672" l="38214" r="590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738" t="12668" r="39645" b="12320"/>
          <a:stretch>
            <a:fillRect/>
          </a:stretch>
        </p:blipFill>
        <p:spPr bwMode="auto">
          <a:xfrm>
            <a:off x="3745183" y="3343598"/>
            <a:ext cx="1974617" cy="3526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9271" b="86068" l="34334" r="64275">
                        <a14:foregroundMark x1="35066" y1="45182" x2="35066" y2="45182"/>
                        <a14:foregroundMark x1="56881" y1="83073" x2="56881" y2="83073"/>
                        <a14:foregroundMark x1="62445" y1="83333" x2="62445" y2="83333"/>
                        <a14:foregroundMark x1="36530" y1="83724" x2="36530" y2="83724"/>
                        <a14:foregroundMark x1="43777" y1="83333" x2="43777" y2="83333"/>
                        <a14:foregroundMark x1="43485" y1="81901" x2="43485" y2="81901"/>
                        <a14:foregroundMark x1="36018" y1="84505" x2="36018" y2="84505"/>
                        <a14:foregroundMark x1="55051" y1="37760" x2="55051" y2="37760"/>
                        <a14:foregroundMark x1="40630" y1="41016" x2="40630" y2="41016"/>
                        <a14:foregroundMark x1="60688" y1="40495" x2="60688" y2="40495"/>
                        <a14:foregroundMark x1="51391" y1="44271" x2="51391" y2="44271"/>
                        <a14:foregroundMark x1="45461" y1="43359" x2="45461" y2="43359"/>
                        <a14:foregroundMark x1="63324" y1="83333" x2="63324" y2="83333"/>
                        <a14:foregroundMark x1="61127" y1="82813" x2="61127" y2="82813"/>
                        <a14:backgroundMark x1="44143" y1="61328" x2="44143" y2="61328"/>
                        <a14:backgroundMark x1="35066" y1="24349" x2="35066" y2="24349"/>
                        <a14:backgroundMark x1="35066" y1="37760" x2="35066" y2="37760"/>
                        <a14:backgroundMark x1="34187" y1="37500" x2="34187" y2="37500"/>
                        <a14:backgroundMark x1="44656" y1="53385" x2="44656" y2="53385"/>
                        <a14:backgroundMark x1="47804" y1="48307" x2="43119" y2="42318"/>
                        <a14:backgroundMark x1="39605" y1="28776" x2="41947" y2="69922"/>
                        <a14:backgroundMark x1="43558" y1="40625" x2="38360" y2="57161"/>
                        <a14:backgroundMark x1="43045" y1="46094" x2="42094" y2="58073"/>
                        <a14:backgroundMark x1="44583" y1="48047" x2="44143" y2="60156"/>
                        <a14:backgroundMark x1="37482" y1="38802" x2="37994" y2="61328"/>
                        <a14:backgroundMark x1="34993" y1="40885" x2="33382" y2="56510"/>
                        <a14:backgroundMark x1="36603" y1="85286" x2="37994" y2="61589"/>
                        <a14:backgroundMark x1="43704" y1="83984" x2="40922" y2="6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719" t="18119" r="34712" b="13849"/>
          <a:stretch>
            <a:fillRect/>
          </a:stretch>
        </p:blipFill>
        <p:spPr bwMode="auto">
          <a:xfrm flipH="1">
            <a:off x="4015425" y="1100322"/>
            <a:ext cx="3827696" cy="4637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6627" y="0"/>
            <a:ext cx="9274223" cy="1811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МОДУЛЬ – ЖЕЛЕЗНОДОРОЖНЫЙ </a:t>
            </a:r>
            <a: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ВОКЗАЛ</a:t>
            </a:r>
            <a:endParaRPr lang="ru-RU" b="1" dirty="0" smtClean="0">
              <a:solidFill>
                <a:srgbClr val="C0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МОДУЛЬ - ДЕПО</a:t>
            </a:r>
            <a:endParaRPr lang="ru-RU" sz="138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38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</a:t>
            </a:r>
            <a:r>
              <a:rPr lang="ru-RU" sz="1385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«вокзал» предназначен </a:t>
            </a:r>
            <a:r>
              <a:rPr lang="ru-RU" sz="138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людей, ожидающих поезда, сделан из конструктора </a:t>
            </a:r>
            <a:r>
              <a:rPr lang="en-US" sz="138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Lego </a:t>
            </a:r>
            <a:r>
              <a:rPr lang="en-US" sz="1385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Education</a:t>
            </a:r>
            <a:r>
              <a:rPr lang="ru-RU" sz="1385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b="1" dirty="0" smtClean="0">
                <a:latin typeface="Times New Roman" panose="02020603050405020304"/>
                <a:ea typeface="Calibri" panose="020F0502020204030204"/>
              </a:rPr>
              <a:t>Модель </a:t>
            </a:r>
            <a:r>
              <a:rPr lang="ru-RU" sz="1200" b="1" dirty="0">
                <a:latin typeface="Times New Roman" panose="02020603050405020304"/>
                <a:ea typeface="Calibri" panose="020F0502020204030204"/>
              </a:rPr>
              <a:t>здания вокзала собрана из конструктора  </a:t>
            </a:r>
            <a:r>
              <a:rPr lang="en-US" sz="1200" b="1" dirty="0">
                <a:latin typeface="Times New Roman" panose="02020603050405020304"/>
                <a:ea typeface="Calibri" panose="020F0502020204030204"/>
              </a:rPr>
              <a:t>LEGO Education</a:t>
            </a:r>
            <a:r>
              <a:rPr lang="ru-RU" sz="1200" b="1" dirty="0">
                <a:latin typeface="Times New Roman" panose="02020603050405020304"/>
                <a:ea typeface="Calibri" panose="020F0502020204030204"/>
              </a:rPr>
              <a:t> и служит для приобретения билетов в железнодорожных кассах и ожидания прибытия </a:t>
            </a:r>
            <a:r>
              <a:rPr lang="ru-RU" sz="1200" b="1" dirty="0" smtClean="0">
                <a:latin typeface="Times New Roman" panose="02020603050405020304"/>
                <a:ea typeface="Calibri" panose="020F0502020204030204"/>
              </a:rPr>
              <a:t>поездов. </a:t>
            </a:r>
            <a:endParaRPr lang="ru-RU" sz="1200" b="1" dirty="0" smtClean="0">
              <a:latin typeface="Times New Roman" panose="02020603050405020304"/>
              <a:ea typeface="Calibri" panose="020F0502020204030204"/>
            </a:endParaRPr>
          </a:p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здания ДЕПО  предназначено для ремонта грузовых и пассажирских поездов. </a:t>
            </a:r>
            <a:r>
              <a:rPr lang="ru-RU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Собрано </a:t>
            </a:r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конструктора </a:t>
            </a:r>
            <a:r>
              <a: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Lego Education</a:t>
            </a:r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/>
          </a:p>
          <a:p>
            <a:pPr algn="ctr"/>
            <a:endParaRPr lang="ru-RU" sz="138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306" y="1436894"/>
            <a:ext cx="2791348" cy="20296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AB49E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3" t="6610" r="21385" b="15857"/>
          <a:stretch>
            <a:fillRect/>
          </a:stretch>
        </p:blipFill>
        <p:spPr bwMode="auto">
          <a:xfrm>
            <a:off x="594031" y="4848576"/>
            <a:ext cx="2749669" cy="19239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3BCB3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Picture 2" descr="D:\Работа 2021-2022гг\Икаренок 2022\фото моделей\20220210_10194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667" y="2494926"/>
            <a:ext cx="3289572" cy="23645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AB49E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61" y="1453685"/>
            <a:ext cx="3030369" cy="18253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AB49E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0" t="8886" r="21262" b="13657"/>
          <a:stretch>
            <a:fillRect/>
          </a:stretch>
        </p:blipFill>
        <p:spPr bwMode="auto">
          <a:xfrm>
            <a:off x="4963738" y="2636556"/>
            <a:ext cx="2879383" cy="22229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3BCB3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3" t="7091" r="22220" b="19748"/>
          <a:stretch>
            <a:fillRect/>
          </a:stretch>
        </p:blipFill>
        <p:spPr bwMode="auto">
          <a:xfrm>
            <a:off x="6993465" y="4558352"/>
            <a:ext cx="2729644" cy="21668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3BCB3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098" name="Picture 2" descr="D:\Работа 2021-2022гг\Икаренок 2022\фото моделей\20220210_10120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960" y="4750562"/>
            <a:ext cx="2632852" cy="19746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AB49E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86738" y="142294"/>
            <a:ext cx="4675656" cy="1008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МОДУЛЬ – ГРУЗОВОЙ ПОЕЗД</a:t>
            </a:r>
            <a:endParaRPr lang="en-US" b="1" dirty="0" smtClean="0">
              <a:solidFill>
                <a:srgbClr val="C0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1385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385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Грузовой поезд, предназначен для перевозки тяжелых грузов, выполнен из конструктора </a:t>
            </a:r>
            <a:r>
              <a:rPr lang="en-US" sz="1385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Lego City</a:t>
            </a:r>
            <a:endParaRPr lang="ru-RU" sz="1385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D:\Работа 2021-2022гг\Икаренок 2022\фото моделей\20220210_102426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04" y="1235705"/>
            <a:ext cx="5714428" cy="201824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AB49E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26" name="Picture 2" descr="D:\Работа 2021-2022гг\Икаренок 2022\СКАНЫ РИСУНКОВ В ИНЖЕНЕРНУЮ КНИГУ\грузовые поезда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647" y="3493103"/>
            <a:ext cx="3086671" cy="26395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AB49E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448" b="81771" l="20937" r="72401">
                        <a14:foregroundMark x1="26720" y1="71484" x2="26720" y2="71484"/>
                        <a14:foregroundMark x1="27306" y1="69792" x2="29136" y2="59505"/>
                        <a14:foregroundMark x1="22255" y1="78516" x2="34773" y2="75521"/>
                        <a14:foregroundMark x1="24378" y1="79688" x2="34773" y2="80208"/>
                        <a14:foregroundMark x1="21523" y1="79948" x2="25037" y2="79948"/>
                        <a14:foregroundMark x1="36750" y1="79297" x2="41654" y2="80469"/>
                        <a14:foregroundMark x1="47438" y1="79297" x2="50366" y2="78776"/>
                        <a14:foregroundMark x1="54173" y1="80469" x2="59810" y2="80208"/>
                        <a14:foregroundMark x1="43338" y1="80208" x2="45974" y2="79297"/>
                        <a14:foregroundMark x1="50952" y1="62240" x2="51757" y2="66016"/>
                        <a14:foregroundMark x1="70205" y1="41016" x2="70205" y2="41016"/>
                        <a14:foregroundMark x1="30820" y1="57031" x2="30820" y2="57031"/>
                        <a14:foregroundMark x1="29283" y1="56510" x2="33529" y2="59766"/>
                        <a14:backgroundMark x1="52782" y1="65495" x2="54319" y2="32552"/>
                        <a14:backgroundMark x1="36750" y1="72526" x2="38141" y2="69792"/>
                        <a14:backgroundMark x1="50512" y1="66797" x2="51318" y2="67448"/>
                        <a14:backgroundMark x1="29283" y1="55599" x2="28258" y2="56510"/>
                        <a14:backgroundMark x1="30088" y1="54818" x2="29429" y2="57292"/>
                        <a14:backgroundMark x1="34041" y1="60286" x2="32357" y2="58724"/>
                        <a14:backgroundMark x1="37628" y1="52604" x2="37921" y2="4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018" t="15219" r="24878" b="18746"/>
          <a:stretch>
            <a:fillRect/>
          </a:stretch>
        </p:blipFill>
        <p:spPr bwMode="auto">
          <a:xfrm flipH="1">
            <a:off x="-382314" y="2370727"/>
            <a:ext cx="2792464" cy="4487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7" t="6640" r="20389" b="13086"/>
          <a:stretch>
            <a:fillRect/>
          </a:stretch>
        </p:blipFill>
        <p:spPr bwMode="auto">
          <a:xfrm>
            <a:off x="5460889" y="3493103"/>
            <a:ext cx="2870775" cy="26395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3BCB3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313" b="85677" l="36823" r="60249">
                        <a14:foregroundMark x1="49634" y1="27865" x2="49634" y2="27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07" t="21901" r="38498" b="13796"/>
          <a:stretch>
            <a:fillRect/>
          </a:stretch>
        </p:blipFill>
        <p:spPr bwMode="auto">
          <a:xfrm flipH="1">
            <a:off x="7544392" y="3253949"/>
            <a:ext cx="2760839" cy="3604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658216" y="237828"/>
            <a:ext cx="5448554" cy="1008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МОДУЛЬ –</a:t>
            </a:r>
            <a:r>
              <a:rPr lang="en-US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ПАССАЖИРСКИЙ ПОЕЗД</a:t>
            </a:r>
            <a:endParaRPr lang="ru-RU" b="1" dirty="0" smtClean="0">
              <a:solidFill>
                <a:srgbClr val="C0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385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</a:t>
            </a:r>
            <a:r>
              <a:rPr lang="ru-RU" sz="138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Пассажирский поезд, предназначен для перевозки людей, выполнен из конструктора </a:t>
            </a:r>
            <a:r>
              <a:rPr lang="en-US" sz="138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Lego City</a:t>
            </a:r>
            <a:endParaRPr lang="ru-RU" sz="138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385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385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24870" b="87240" l="37921" r="620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721" t="23309" r="34943" b="13064"/>
          <a:stretch>
            <a:fillRect/>
          </a:stretch>
        </p:blipFill>
        <p:spPr bwMode="auto">
          <a:xfrm rot="1702370">
            <a:off x="817713" y="-129052"/>
            <a:ext cx="1847526" cy="2178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846" y="1166989"/>
            <a:ext cx="3598900" cy="26129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AB49E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075" name="Picture 3" descr="D:\Работа 2021-2022гг\Икаренок 2022\Фото сборки моделей\20220216_1100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29" y="4028740"/>
            <a:ext cx="3450018" cy="25875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AB49E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074" name="Picture 2" descr="D:\Работа 2021-2022гг\Икаренок 2022\Фото сборки моделей\20220216_10592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22" y="1182702"/>
            <a:ext cx="3450018" cy="258751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AB49E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219" b="86458" l="34041" r="65154">
                        <a14:foregroundMark x1="47145" y1="85286" x2="47145" y2="85286"/>
                        <a14:foregroundMark x1="54173" y1="85286" x2="54173" y2="85286"/>
                        <a14:backgroundMark x1="41508" y1="73698" x2="43338" y2="51302"/>
                        <a14:backgroundMark x1="59517" y1="68490" x2="57101" y2="48568"/>
                        <a14:backgroundMark x1="50220" y1="84635" x2="50586" y2="72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410" t="22377" r="34684" b="13549"/>
          <a:stretch>
            <a:fillRect/>
          </a:stretch>
        </p:blipFill>
        <p:spPr bwMode="auto">
          <a:xfrm>
            <a:off x="3282766" y="2987164"/>
            <a:ext cx="3214336" cy="362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D:\Работа 2021-2022гг\Икаренок 2022\Фото сборки моделей\20220216_11032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028" y="4009615"/>
            <a:ext cx="3658934" cy="26066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AB49E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3046" y="262694"/>
            <a:ext cx="8611079" cy="1974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МОДУЛЬ – ТРАНСПОРТЕРНЫЕ ЛЕНТЫ</a:t>
            </a:r>
            <a:endParaRPr lang="ru-RU" sz="1385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385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Модуль разработан для облегчения работы людей . По транспортерным лентам груз попадает с Железнодорожного вокзала в пункт </a:t>
            </a:r>
            <a:r>
              <a:rPr lang="ru-RU" sz="1385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назначения. Они </a:t>
            </a:r>
            <a:r>
              <a:rPr lang="ru-RU" sz="1385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построены из конструктора LEGO </a:t>
            </a:r>
            <a:r>
              <a:rPr lang="ru-RU" sz="1385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Wedo</a:t>
            </a:r>
            <a:r>
              <a:rPr lang="ru-RU" sz="1385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, а движущие детали взяли из конструктора </a:t>
            </a:r>
            <a:r>
              <a:rPr lang="en-US" sz="1385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Tinkamo play kit</a:t>
            </a:r>
            <a:r>
              <a:rPr lang="ru-RU" sz="1385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и конструктора LEGO </a:t>
            </a:r>
            <a:r>
              <a:rPr lang="ru-RU" sz="1385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Wedo</a:t>
            </a:r>
            <a:r>
              <a:rPr lang="ru-RU" sz="1385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endParaRPr lang="ru-RU" sz="1385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>
              <a:lnSpc>
                <a:spcPct val="150000"/>
              </a:lnSpc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транспортерных лент грузовая машина доставляют щебень, песок   на стройку трассы М-12. машина собрана из конструктора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Лего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Ведо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Приводится в движение с помощью программы на планшете.</a:t>
            </a:r>
            <a:endParaRPr lang="ru-RU" sz="1385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user\Desktop\транспортерные ленты 00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476" y="2389045"/>
            <a:ext cx="2712740" cy="20645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AB49E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100" name="Picture 4" descr="D:\Работа 2021-2022гг\Икаренок 2022\Фото сборки моделей\20220216_1037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22075" y="3140329"/>
            <a:ext cx="4058495" cy="304387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AB49E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099" name="Picture 3" descr="D:\Работа 2021-2022гг\Икаренок 2022\Фото сборки моделей\20220216_1036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476" y="4656955"/>
            <a:ext cx="2712740" cy="203455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AB49E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349" b="86719" l="34627" r="613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625" t="22116" r="37398" b="14038"/>
          <a:stretch>
            <a:fillRect/>
          </a:stretch>
        </p:blipFill>
        <p:spPr bwMode="auto">
          <a:xfrm flipH="1">
            <a:off x="821335" y="2185988"/>
            <a:ext cx="2474843" cy="306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D:\Работа 2021-2022гг\Икаренок 2022\Фото сборки моделей\20220216_10345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" y="4662264"/>
            <a:ext cx="2667365" cy="20005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AB49E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32109" y="202969"/>
            <a:ext cx="5787321" cy="1200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МОДУЛЬ -  ЖЕЛЕЗНОДОРОЖНЫЕ ПУТИ</a:t>
            </a:r>
            <a:endParaRPr lang="en-US" b="1" dirty="0" smtClean="0">
              <a:solidFill>
                <a:srgbClr val="C0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1385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385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Железнодорожные пути предназначены для движения поездов по ним, выполнены из конструктора </a:t>
            </a:r>
            <a:r>
              <a:rPr lang="en-US" sz="1385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Lego City</a:t>
            </a:r>
            <a:endParaRPr lang="ru-RU" sz="1385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45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641" y="1407383"/>
            <a:ext cx="3513249" cy="47545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AB49E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271" b="86068" l="34334" r="64275">
                        <a14:foregroundMark x1="35066" y1="45182" x2="35066" y2="45182"/>
                        <a14:foregroundMark x1="56881" y1="83073" x2="56881" y2="83073"/>
                        <a14:foregroundMark x1="62445" y1="83333" x2="62445" y2="83333"/>
                        <a14:foregroundMark x1="36530" y1="83724" x2="36530" y2="83724"/>
                        <a14:foregroundMark x1="43777" y1="83333" x2="43777" y2="83333"/>
                        <a14:foregroundMark x1="43485" y1="81901" x2="43485" y2="81901"/>
                        <a14:foregroundMark x1="36018" y1="84505" x2="36018" y2="84505"/>
                        <a14:foregroundMark x1="55051" y1="37760" x2="55051" y2="37760"/>
                        <a14:foregroundMark x1="40630" y1="41016" x2="40630" y2="41016"/>
                        <a14:foregroundMark x1="60688" y1="40495" x2="60688" y2="40495"/>
                        <a14:foregroundMark x1="51391" y1="44271" x2="51391" y2="44271"/>
                        <a14:foregroundMark x1="45461" y1="43359" x2="45461" y2="43359"/>
                        <a14:foregroundMark x1="63324" y1="83333" x2="63324" y2="83333"/>
                        <a14:foregroundMark x1="61127" y1="82813" x2="61127" y2="82813"/>
                        <a14:backgroundMark x1="44143" y1="61328" x2="44143" y2="61328"/>
                        <a14:backgroundMark x1="35066" y1="24349" x2="35066" y2="24349"/>
                        <a14:backgroundMark x1="35066" y1="37760" x2="35066" y2="37760"/>
                        <a14:backgroundMark x1="34187" y1="37500" x2="34187" y2="37500"/>
                        <a14:backgroundMark x1="44656" y1="53385" x2="44656" y2="53385"/>
                        <a14:backgroundMark x1="47804" y1="48307" x2="43119" y2="42318"/>
                        <a14:backgroundMark x1="39605" y1="28776" x2="41947" y2="69922"/>
                        <a14:backgroundMark x1="43558" y1="40625" x2="38360" y2="57161"/>
                        <a14:backgroundMark x1="43045" y1="46094" x2="42094" y2="58073"/>
                        <a14:backgroundMark x1="44583" y1="48047" x2="44143" y2="60156"/>
                        <a14:backgroundMark x1="37482" y1="38802" x2="37994" y2="61328"/>
                        <a14:backgroundMark x1="34993" y1="40885" x2="33382" y2="56510"/>
                        <a14:backgroundMark x1="36603" y1="85286" x2="37994" y2="61589"/>
                        <a14:backgroundMark x1="43704" y1="83984" x2="40922" y2="6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719" t="18119" r="34712" b="13849"/>
          <a:stretch>
            <a:fillRect/>
          </a:stretch>
        </p:blipFill>
        <p:spPr bwMode="auto">
          <a:xfrm flipH="1">
            <a:off x="4131062" y="872401"/>
            <a:ext cx="4217158" cy="5109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9" t="7126" r="21173" b="14456"/>
          <a:stretch>
            <a:fillRect/>
          </a:stretch>
        </p:blipFill>
        <p:spPr bwMode="auto">
          <a:xfrm>
            <a:off x="162211" y="4640239"/>
            <a:ext cx="2498811" cy="20376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3BCB3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2" t="6616" r="21182" b="16526"/>
          <a:stretch>
            <a:fillRect/>
          </a:stretch>
        </p:blipFill>
        <p:spPr bwMode="auto">
          <a:xfrm>
            <a:off x="2963867" y="4640239"/>
            <a:ext cx="2596152" cy="20376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3BCB3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4" t="9741" r="22342" b="13455"/>
          <a:stretch>
            <a:fillRect/>
          </a:stretch>
        </p:blipFill>
        <p:spPr bwMode="auto">
          <a:xfrm>
            <a:off x="450651" y="1339562"/>
            <a:ext cx="3811292" cy="30008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3BCB3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5454" y="34479"/>
            <a:ext cx="778613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МОДУЛЬ –  КАНАТНАЯ ДОРОГА</a:t>
            </a:r>
            <a:endParaRPr lang="ru-RU" b="1" dirty="0">
              <a:solidFill>
                <a:srgbClr val="C0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Канатная дорога и подъёмник построены из конструктора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GIGO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«Свет и солнечные батареи». Канатная дорога приводится в движение с помощью шестеренок вручную. И у нас возникла проблема -  как механическую конструкцию автоматизировать? Мы будем думать, как решить эту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проблему.</a:t>
            </a:r>
            <a:endParaRPr lang="ru-RU" sz="1385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23177" b="86719" l="33895" r="56662">
                        <a14:foregroundMark x1="34846" y1="44401" x2="34846" y2="44401"/>
                        <a14:foregroundMark x1="40996" y1="39974" x2="40996" y2="39974"/>
                        <a14:foregroundMark x1="41069" y1="26302" x2="41069" y2="26302"/>
                        <a14:foregroundMark x1="34919" y1="42318" x2="35798" y2="41536"/>
                        <a14:foregroundMark x1="35212" y1="85807" x2="37701" y2="82161"/>
                        <a14:foregroundMark x1="41947" y1="84375" x2="43558" y2="81120"/>
                        <a14:foregroundMark x1="42240" y1="84766" x2="44217" y2="83984"/>
                        <a14:foregroundMark x1="45754" y1="44010" x2="45754" y2="44010"/>
                        <a14:foregroundMark x1="51171" y1="85417" x2="53075" y2="76953"/>
                        <a14:foregroundMark x1="55124" y1="85547" x2="56515" y2="65365"/>
                        <a14:foregroundMark x1="41508" y1="27083" x2="41508" y2="27083"/>
                        <a14:foregroundMark x1="37701" y1="26953" x2="37701" y2="26953"/>
                        <a14:foregroundMark x1="37335" y1="26953" x2="37701" y2="29818"/>
                        <a14:foregroundMark x1="49268" y1="46875" x2="51025" y2="49479"/>
                        <a14:foregroundMark x1="52562" y1="49870" x2="54466" y2="49609"/>
                        <a14:backgroundMark x1="52123" y1="48047" x2="55490" y2="26563"/>
                        <a14:backgroundMark x1="44949" y1="77865" x2="43997" y2="60938"/>
                        <a14:backgroundMark x1="44583" y1="58594" x2="44436" y2="47656"/>
                        <a14:backgroundMark x1="34846" y1="24870" x2="33602" y2="54036"/>
                        <a14:backgroundMark x1="56149" y1="83984" x2="57760" y2="71484"/>
                        <a14:backgroundMark x1="57540" y1="70052" x2="57101" y2="68620"/>
                        <a14:backgroundMark x1="56662" y1="68620" x2="56662" y2="68620"/>
                        <a14:backgroundMark x1="49341" y1="47266" x2="51025" y2="48958"/>
                        <a14:backgroundMark x1="48902" y1="47135" x2="50146" y2="47526"/>
                        <a14:backgroundMark x1="56296" y1="65495" x2="56296" y2="65495"/>
                        <a14:backgroundMark x1="56296" y1="68099" x2="56296" y2="680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18" t="19039" r="42912" b="12885"/>
          <a:stretch>
            <a:fillRect/>
          </a:stretch>
        </p:blipFill>
        <p:spPr bwMode="auto">
          <a:xfrm flipH="1">
            <a:off x="7052652" y="2224585"/>
            <a:ext cx="2853347" cy="4633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D:\Работа 2021-2022гг\Икаренок 2022\фото моделей\20220210_1016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02" y="1339261"/>
            <a:ext cx="3303424" cy="24775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AB49E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Picture 2" descr="D:\Работа 2021-2022гг\Икаренок 2022\СКАНЫ РИСУНКОВ В ИНЖЕНЕРНУЮ КНИГУ\канатная дорога 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330" y="1409851"/>
            <a:ext cx="3074235" cy="24069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AB49E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7" t="7246" r="24046" b="14314"/>
          <a:stretch>
            <a:fillRect/>
          </a:stretch>
        </p:blipFill>
        <p:spPr bwMode="auto">
          <a:xfrm>
            <a:off x="435502" y="3985146"/>
            <a:ext cx="3303424" cy="27793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3BCB3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1" t="6757" r="22387" b="13084"/>
          <a:stretch>
            <a:fillRect/>
          </a:stretch>
        </p:blipFill>
        <p:spPr bwMode="auto">
          <a:xfrm>
            <a:off x="3985148" y="3985146"/>
            <a:ext cx="3074235" cy="273364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3BCB3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8638" y="108100"/>
            <a:ext cx="7083187" cy="2732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МОДУЛЬ – РОБОТ – СКАНЕР</a:t>
            </a:r>
            <a:endParaRPr lang="en-US" b="1" dirty="0" smtClean="0">
              <a:solidFill>
                <a:srgbClr val="C0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1385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нашу железнодорожную станцию  Сергач проходят грузовые и пассажирские  поезда.  При выходе из поезда на перрон, для безопасности людей на железнодорожном вокзале,  мы создали РОБОТА –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СКАНЕРА.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следит за порядком на вокзале.   А чтобы  попасть на канатную дорогу, пассажирам нужно пройти проверку на наличие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QR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кодов и измерить температуру тела. Эту работу выполняет построенный нами РОБОТ - СКАНЕР.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 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сканирует </a:t>
            </a:r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QR-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коды о вакцинации против </a:t>
            </a:r>
            <a:r>
              <a:rPr lang="ru-RU" sz="1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ковид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также измеряет датчиком температуру каждого 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пассажира.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Собран из конструктора </a:t>
            </a:r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Lego </a:t>
            </a:r>
            <a:r>
              <a:rPr lang="en-US" sz="1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WeDo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2,0.</a:t>
            </a:r>
            <a:endParaRPr lang="ru-RU" sz="1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385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385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" t="2426" r="4702" b="2426"/>
          <a:stretch>
            <a:fillRect/>
          </a:stretch>
        </p:blipFill>
        <p:spPr bwMode="auto">
          <a:xfrm>
            <a:off x="1125692" y="3039216"/>
            <a:ext cx="2472941" cy="362071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AB49E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643" y="245779"/>
            <a:ext cx="1610317" cy="161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063" b="87109" l="38507" r="63031">
                        <a14:foregroundMark x1="48097" y1="32161" x2="48097" y2="32161"/>
                        <a14:foregroundMark x1="43045" y1="37630" x2="43045" y2="37630"/>
                        <a14:foregroundMark x1="49707" y1="85938" x2="49707" y2="85938"/>
                        <a14:foregroundMark x1="50073" y1="82161" x2="50073" y2="82161"/>
                        <a14:foregroundMark x1="48902" y1="86198" x2="48902" y2="86198"/>
                        <a14:foregroundMark x1="51464" y1="56380" x2="51464" y2="56380"/>
                        <a14:foregroundMark x1="53294" y1="37891" x2="53294" y2="37891"/>
                        <a14:foregroundMark x1="50073" y1="86198" x2="50073" y2="861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571" t="13274" r="35993" b="12692"/>
          <a:stretch>
            <a:fillRect/>
          </a:stretch>
        </p:blipFill>
        <p:spPr bwMode="auto">
          <a:xfrm>
            <a:off x="-606902" y="2510289"/>
            <a:ext cx="2890345" cy="4230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5" t="7450" r="32748" b="19206"/>
          <a:stretch>
            <a:fillRect/>
          </a:stretch>
        </p:blipFill>
        <p:spPr bwMode="auto">
          <a:xfrm>
            <a:off x="3880231" y="3479605"/>
            <a:ext cx="2518457" cy="31712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3BCB3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96" t="5906" r="33352" b="26071"/>
          <a:stretch>
            <a:fillRect/>
          </a:stretch>
        </p:blipFill>
        <p:spPr bwMode="auto">
          <a:xfrm>
            <a:off x="6664019" y="3092200"/>
            <a:ext cx="3080483" cy="362071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3BCB3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6" t="35869" r="34652" b="39664"/>
          <a:stretch>
            <a:fillRect/>
          </a:stretch>
        </p:blipFill>
        <p:spPr bwMode="auto">
          <a:xfrm>
            <a:off x="4105973" y="2510289"/>
            <a:ext cx="2066972" cy="8205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0956" y="322362"/>
            <a:ext cx="6995711" cy="2505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МОДУЛЬ – РОБОТ – БЕЗОПАСНИК</a:t>
            </a:r>
            <a:endParaRPr lang="en-US" b="1" dirty="0" smtClean="0">
              <a:solidFill>
                <a:srgbClr val="C0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1385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385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</a:t>
            </a:r>
            <a:r>
              <a:rPr lang="ru-RU" sz="1385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предназначен </a:t>
            </a:r>
            <a:r>
              <a:rPr lang="ru-RU" sz="1385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обеспечения  безопасности людей на территории ЖД. Робот оснащен датчиком распознавания подозрительных объектов. Собран </a:t>
            </a:r>
            <a:r>
              <a:rPr lang="ru-RU" sz="1385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конструктора </a:t>
            </a:r>
            <a:r>
              <a:rPr lang="en-US" sz="1385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Lego </a:t>
            </a:r>
            <a:r>
              <a:rPr lang="en-US" sz="1385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WeDo</a:t>
            </a:r>
            <a:r>
              <a:rPr lang="ru-RU" sz="1385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85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2.0.  При обнаружении опасных и подозрительных предметов подает звуковой сигнал. Робот –</a:t>
            </a:r>
            <a:r>
              <a:rPr lang="ru-RU" sz="1385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безопасник</a:t>
            </a:r>
            <a:r>
              <a:rPr lang="ru-RU" sz="1385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приводится в движение с помощью программной установки в виде схемы программирования, запускаемой на планшете.</a:t>
            </a:r>
            <a:endParaRPr lang="ru-RU" sz="1385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Этот робот мобильный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может находится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любой территории железнодорожного вокзала и внутри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здания.</a:t>
            </a:r>
            <a:endParaRPr lang="ru-RU" sz="1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385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74" y="2827663"/>
            <a:ext cx="2797792" cy="38477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AB49E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 descr="C:\Users\user\Downloads\qr-code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054" y="334540"/>
            <a:ext cx="1742193" cy="1564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33" t="7113" r="32734" b="32382"/>
          <a:stretch>
            <a:fillRect/>
          </a:stretch>
        </p:blipFill>
        <p:spPr bwMode="auto">
          <a:xfrm>
            <a:off x="3868811" y="3075703"/>
            <a:ext cx="3406652" cy="35402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3BCB3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78" t="8104" r="19972" b="13040"/>
          <a:stretch>
            <a:fillRect/>
          </a:stretch>
        </p:blipFill>
        <p:spPr bwMode="auto">
          <a:xfrm>
            <a:off x="2019863" y="4845837"/>
            <a:ext cx="2297770" cy="19238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3BCB3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885" b="86849" l="36823" r="61859">
                        <a14:foregroundMark x1="44436" y1="85026" x2="48097" y2="856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33" t="12966" r="35870" b="13071"/>
          <a:stretch>
            <a:fillRect/>
          </a:stretch>
        </p:blipFill>
        <p:spPr bwMode="auto">
          <a:xfrm>
            <a:off x="6755642" y="1899020"/>
            <a:ext cx="3493827" cy="4958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21" t="28241" r="26878" b="35879"/>
          <a:stretch>
            <a:fillRect/>
          </a:stretch>
        </p:blipFill>
        <p:spPr bwMode="auto">
          <a:xfrm>
            <a:off x="2906973" y="2442948"/>
            <a:ext cx="2183642" cy="10487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534793" y="97444"/>
            <a:ext cx="4456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Наш девиз: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«Будем с эпохой в ногу шагать,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Простые механизмы повсюду внедрять,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 регион и страну развивать!»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24535" y="1436589"/>
            <a:ext cx="1078088" cy="348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6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Максим</a:t>
            </a:r>
            <a:endParaRPr lang="ru-RU" sz="166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884892" y="1466343"/>
            <a:ext cx="8329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Илья</a:t>
            </a: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Овальная выноска 14"/>
          <p:cNvSpPr/>
          <p:nvPr/>
        </p:nvSpPr>
        <p:spPr>
          <a:xfrm rot="16200000">
            <a:off x="1358584" y="-1071305"/>
            <a:ext cx="3948838" cy="6091449"/>
          </a:xfrm>
          <a:prstGeom prst="wedgeEllipseCallout">
            <a:avLst>
              <a:gd name="adj1" fmla="val -17031"/>
              <a:gd name="adj2" fmla="val 52866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778130" y="1066478"/>
            <a:ext cx="441509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команда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NEO-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РОБОТЯГИ».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Меня зовут Илья, а моё маму Анастасия Альбертовна.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Меня зовут Максим, а мою маму зовут Юлия Михайловна.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нашего проекта – воспитатель Воронина Марина Сергеевна 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50789" y="314718"/>
            <a:ext cx="39774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 w="0">
                  <a:solidFill>
                    <a:srgbClr val="C00000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КОМАНДНЫЙ</a:t>
            </a:r>
            <a:endParaRPr lang="ru-RU" sz="2000" b="1" dirty="0" smtClean="0">
              <a:ln w="0">
                <a:solidFill>
                  <a:srgbClr val="C00000"/>
                </a:solidFill>
              </a:ln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n w="0">
                  <a:solidFill>
                    <a:srgbClr val="C00000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РАЗДЕЛ</a:t>
            </a:r>
            <a:endParaRPr lang="ru-RU" sz="2000" b="1" dirty="0">
              <a:ln w="0">
                <a:solidFill>
                  <a:srgbClr val="C00000"/>
                </a:solidFill>
              </a:ln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7031" b="87500" l="34993" r="66252">
                        <a14:backgroundMark x1="40922" y1="68229" x2="40703" y2="76563"/>
                        <a14:backgroundMark x1="59810" y1="68750" x2="61054" y2="76953"/>
                        <a14:backgroundMark x1="50220" y1="79297" x2="50220" y2="79297"/>
                        <a14:backgroundMark x1="50220" y1="84375" x2="50220" y2="733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203" t="6741" r="30179" b="12905"/>
          <a:stretch>
            <a:fillRect/>
          </a:stretch>
        </p:blipFill>
        <p:spPr bwMode="auto">
          <a:xfrm>
            <a:off x="5259268" y="1436589"/>
            <a:ext cx="3286439" cy="3946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D:\Работа 2021-2022гг\Икаренок 2022\Илия и Максим\20220127_09460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000" b="73000" l="5275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59" t="19783" r="3002" b="21062"/>
          <a:stretch>
            <a:fillRect/>
          </a:stretch>
        </p:blipFill>
        <p:spPr bwMode="auto">
          <a:xfrm rot="5400000" flipV="1">
            <a:off x="6754140" y="2721931"/>
            <a:ext cx="4395949" cy="217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Группа 15"/>
          <p:cNvGrpSpPr/>
          <p:nvPr/>
        </p:nvGrpSpPr>
        <p:grpSpPr>
          <a:xfrm>
            <a:off x="2025338" y="2983129"/>
            <a:ext cx="2102090" cy="1615413"/>
            <a:chOff x="1941690" y="0"/>
            <a:chExt cx="7382932" cy="6998548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1690" y="0"/>
              <a:ext cx="7382932" cy="6998548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42"/>
            <a:stretch>
              <a:fillRect/>
            </a:stretch>
          </p:blipFill>
          <p:spPr>
            <a:xfrm>
              <a:off x="4346222" y="1875079"/>
              <a:ext cx="3264744" cy="2105160"/>
            </a:xfrm>
            <a:prstGeom prst="rect">
              <a:avLst/>
            </a:prstGeom>
          </p:spPr>
        </p:pic>
      </p:grpSp>
      <p:pic>
        <p:nvPicPr>
          <p:cNvPr id="10245" name="Picture 5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516" b="85391" l="0" r="99534">
                        <a14:foregroundMark x1="20652" y1="82734" x2="41304" y2="82969"/>
                        <a14:foregroundMark x1="72671" y1="82578" x2="74534" y2="82031"/>
                        <a14:foregroundMark x1="69720" y1="82969" x2="58385" y2="83125"/>
                        <a14:foregroundMark x1="48292" y1="85391" x2="75311" y2="84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075"/>
          <a:stretch>
            <a:fillRect/>
          </a:stretch>
        </p:blipFill>
        <p:spPr bwMode="auto">
          <a:xfrm>
            <a:off x="-68313" y="1929646"/>
            <a:ext cx="2778276" cy="4744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8047" b="82422" l="2640" r="96273">
                        <a14:foregroundMark x1="59006" y1="32656" x2="59472" y2="235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0" t="17825" r="4736" b="25502"/>
          <a:stretch>
            <a:fillRect/>
          </a:stretch>
        </p:blipFill>
        <p:spPr bwMode="auto">
          <a:xfrm>
            <a:off x="6105242" y="2263602"/>
            <a:ext cx="3800758" cy="4594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5234" b="60000" l="7919" r="94410">
                        <a14:foregroundMark x1="61646" y1="57422" x2="61180" y2="39063"/>
                        <a14:backgroundMark x1="79503" y1="57422" x2="76863" y2="3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77" b="39785"/>
          <a:stretch>
            <a:fillRect/>
          </a:stretch>
        </p:blipFill>
        <p:spPr bwMode="auto">
          <a:xfrm>
            <a:off x="2778276" y="2632932"/>
            <a:ext cx="4413526" cy="418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Лента лицом вниз 7"/>
          <p:cNvSpPr/>
          <p:nvPr/>
        </p:nvSpPr>
        <p:spPr>
          <a:xfrm>
            <a:off x="80592" y="6034820"/>
            <a:ext cx="3346921" cy="785812"/>
          </a:xfrm>
          <a:prstGeom prst="ribbo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Лента лицом вниз 23"/>
          <p:cNvSpPr/>
          <p:nvPr/>
        </p:nvSpPr>
        <p:spPr>
          <a:xfrm>
            <a:off x="3015271" y="6034820"/>
            <a:ext cx="3346921" cy="785812"/>
          </a:xfrm>
          <a:prstGeom prst="ribbo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Лента лицом вниз 24"/>
          <p:cNvSpPr/>
          <p:nvPr/>
        </p:nvSpPr>
        <p:spPr>
          <a:xfrm>
            <a:off x="5915025" y="6034820"/>
            <a:ext cx="3982923" cy="870328"/>
          </a:xfrm>
          <a:prstGeom prst="ribbo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664084" y="6119336"/>
            <a:ext cx="22280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МАМА- </a:t>
            </a:r>
            <a:endParaRPr lang="ru-RU" sz="1400" b="1" dirty="0" smtClean="0"/>
          </a:p>
          <a:p>
            <a:pPr algn="ctr"/>
            <a:r>
              <a:rPr lang="ru-RU" sz="1400" b="1" dirty="0" smtClean="0"/>
              <a:t>Анастасия </a:t>
            </a:r>
            <a:r>
              <a:rPr lang="ru-RU" sz="1400" b="1" dirty="0" err="1" smtClean="0"/>
              <a:t>Невежкина</a:t>
            </a:r>
            <a:endParaRPr lang="ru-RU" sz="14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3522023" y="6214801"/>
            <a:ext cx="2228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МАМА- </a:t>
            </a:r>
            <a:endParaRPr lang="ru-RU" sz="1400" b="1" dirty="0" smtClean="0"/>
          </a:p>
          <a:p>
            <a:pPr algn="ctr"/>
            <a:r>
              <a:rPr lang="ru-RU" sz="1400" b="1" dirty="0" smtClean="0"/>
              <a:t>Юлия Сенина</a:t>
            </a:r>
            <a:endParaRPr lang="ru-RU" sz="14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6611929" y="6119336"/>
            <a:ext cx="26894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smtClean="0"/>
              <a:t>Руководитель  проекта</a:t>
            </a:r>
            <a:endParaRPr lang="ru-RU" sz="1300" b="1" dirty="0" smtClean="0"/>
          </a:p>
          <a:p>
            <a:pPr algn="ctr"/>
            <a:r>
              <a:rPr lang="ru-RU" sz="1400" b="1" dirty="0" smtClean="0"/>
              <a:t>Марина Сергеевна Воронина</a:t>
            </a:r>
            <a:endParaRPr lang="ru-RU" sz="1400" b="1" dirty="0"/>
          </a:p>
        </p:txBody>
      </p:sp>
      <p:pic>
        <p:nvPicPr>
          <p:cNvPr id="5122" name="Picture 2" descr="C:\Users\user\Downloads\QR-code_url_25_Feb_2022_16-2-49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31" y="668661"/>
            <a:ext cx="1252699" cy="125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37734" y="360884"/>
            <a:ext cx="22280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СОДЕРЖАНИЕ</a:t>
            </a:r>
            <a:endParaRPr lang="ru-RU" sz="1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95024" y="165177"/>
            <a:ext cx="7325394" cy="1435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МОДУЛЬ – РОБОТ –ПОГРУЗЧИК</a:t>
            </a:r>
            <a:endParaRPr lang="en-US" b="1" dirty="0" smtClean="0">
              <a:solidFill>
                <a:srgbClr val="C0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1385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385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предназначен для помощи при передвижении людей с ограниченными возможностями здоровья</a:t>
            </a:r>
            <a:r>
              <a:rPr lang="ru-RU" sz="1385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Оснащен подъемным механизмом. </a:t>
            </a:r>
            <a:r>
              <a:rPr lang="ru-RU" sz="1385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Собран из конструктора </a:t>
            </a:r>
            <a:r>
              <a:rPr lang="en-US" sz="1385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Lego </a:t>
            </a:r>
            <a:r>
              <a:rPr lang="en-US" sz="1385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WeDo</a:t>
            </a:r>
            <a:r>
              <a:rPr lang="ru-RU" sz="1385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385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385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40" y="1705969"/>
            <a:ext cx="3163690" cy="435100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AB49E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098" name="Picture 2" descr="D:\Работа 2021-2022гг\Икаренок 2022\фото моделей\20220210_10285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54" r="8534"/>
          <a:stretch>
            <a:fillRect/>
          </a:stretch>
        </p:blipFill>
        <p:spPr bwMode="auto">
          <a:xfrm rot="5400000">
            <a:off x="5269613" y="777008"/>
            <a:ext cx="3116859" cy="41883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AB49E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448" b="81771" l="20937" r="72401">
                        <a14:foregroundMark x1="26720" y1="71484" x2="26720" y2="71484"/>
                        <a14:foregroundMark x1="27306" y1="69792" x2="29136" y2="59505"/>
                        <a14:foregroundMark x1="22255" y1="78516" x2="34773" y2="75521"/>
                        <a14:foregroundMark x1="24378" y1="79688" x2="34773" y2="80208"/>
                        <a14:foregroundMark x1="21523" y1="79948" x2="25037" y2="79948"/>
                        <a14:foregroundMark x1="36750" y1="79297" x2="41654" y2="80469"/>
                        <a14:foregroundMark x1="47438" y1="79297" x2="50366" y2="78776"/>
                        <a14:foregroundMark x1="54173" y1="80469" x2="59810" y2="80208"/>
                        <a14:foregroundMark x1="43338" y1="80208" x2="45974" y2="79297"/>
                        <a14:foregroundMark x1="50952" y1="62240" x2="51757" y2="66016"/>
                        <a14:foregroundMark x1="70205" y1="41016" x2="70205" y2="41016"/>
                        <a14:foregroundMark x1="30820" y1="57031" x2="30820" y2="57031"/>
                        <a14:foregroundMark x1="29283" y1="56510" x2="33529" y2="59766"/>
                        <a14:backgroundMark x1="52782" y1="65495" x2="54319" y2="32552"/>
                        <a14:backgroundMark x1="36750" y1="72526" x2="38141" y2="69792"/>
                        <a14:backgroundMark x1="50512" y1="66797" x2="51318" y2="67448"/>
                        <a14:backgroundMark x1="29283" y1="55599" x2="28258" y2="56510"/>
                        <a14:backgroundMark x1="30088" y1="54818" x2="29429" y2="57292"/>
                        <a14:backgroundMark x1="34041" y1="60286" x2="32357" y2="58724"/>
                        <a14:backgroundMark x1="37628" y1="52604" x2="37921" y2="4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018" t="15219" r="24878" b="18746"/>
          <a:stretch>
            <a:fillRect/>
          </a:stretch>
        </p:blipFill>
        <p:spPr bwMode="auto">
          <a:xfrm flipH="1">
            <a:off x="-131135" y="3838238"/>
            <a:ext cx="1852317" cy="2976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98" t="7011" r="20865" b="12138"/>
          <a:stretch>
            <a:fillRect/>
          </a:stretch>
        </p:blipFill>
        <p:spPr bwMode="auto">
          <a:xfrm>
            <a:off x="2386438" y="4575944"/>
            <a:ext cx="2347415" cy="21368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3BCB3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95" t="7765" r="25696" b="18076"/>
          <a:stretch>
            <a:fillRect/>
          </a:stretch>
        </p:blipFill>
        <p:spPr bwMode="auto">
          <a:xfrm>
            <a:off x="4995080" y="4593536"/>
            <a:ext cx="2109835" cy="21192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3BCB3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8" t="6793" r="21227" b="12792"/>
          <a:stretch>
            <a:fillRect/>
          </a:stretch>
        </p:blipFill>
        <p:spPr bwMode="auto">
          <a:xfrm>
            <a:off x="7444182" y="4588617"/>
            <a:ext cx="2327867" cy="211145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3BCB3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6161" y="220262"/>
            <a:ext cx="846309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МОДУЛЬ – РОБОТ - ПОДЪЕМНИК</a:t>
            </a:r>
            <a:endParaRPr lang="ru-RU" sz="1385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Предназначена для беспрерывной работы. Собрана из конструктора </a:t>
            </a:r>
            <a:r>
              <a:rPr lang="en-US" sz="1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Gigo</a:t>
            </a:r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«Свет и солнечные батареи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прохождения всех мер безопасности, с помощью созданного нами подъёмника мы попадаем на канатную дорогу. Это устройство поможет людям  с ограниченными возможностями здоровья и инвалидам попасть на 2 и 3 путь, а также к жилому сектору.</a:t>
            </a:r>
            <a:r>
              <a:rPr lang="ru-RU" sz="1400" b="1" dirty="0"/>
              <a:t> </a:t>
            </a:r>
            <a:endParaRPr lang="en-US" sz="1385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user\Desktop\подъемник 00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174" y="1741104"/>
            <a:ext cx="3120276" cy="42948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AB49E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38" t="6926" r="22249" b="11471"/>
          <a:stretch>
            <a:fillRect/>
          </a:stretch>
        </p:blipFill>
        <p:spPr bwMode="auto">
          <a:xfrm>
            <a:off x="230330" y="1576808"/>
            <a:ext cx="3794497" cy="36794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3BCB3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974" b="86589" l="19912" r="52782">
                        <a14:backgroundMark x1="22621" y1="53255" x2="24012" y2="43099"/>
                        <a14:backgroundMark x1="26647" y1="42578" x2="29575" y2="41016"/>
                        <a14:backgroundMark x1="37482" y1="38281" x2="38507" y2="39453"/>
                        <a14:backgroundMark x1="42387" y1="41797" x2="43265" y2="42188"/>
                        <a14:backgroundMark x1="49122" y1="78516" x2="50293" y2="65755"/>
                        <a14:backgroundMark x1="20351" y1="43099" x2="20717" y2="17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04" t="7113" r="46874" b="11875"/>
          <a:stretch>
            <a:fillRect/>
          </a:stretch>
        </p:blipFill>
        <p:spPr bwMode="auto">
          <a:xfrm>
            <a:off x="4209766" y="835815"/>
            <a:ext cx="2466283" cy="365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7" t="6229" r="23219" b="13974"/>
          <a:stretch>
            <a:fillRect/>
          </a:stretch>
        </p:blipFill>
        <p:spPr bwMode="auto">
          <a:xfrm>
            <a:off x="3298319" y="3443410"/>
            <a:ext cx="3558775" cy="315891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3BCB3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7" t="5313" r="19277" b="12606"/>
          <a:stretch>
            <a:fillRect/>
          </a:stretch>
        </p:blipFill>
        <p:spPr bwMode="auto">
          <a:xfrm>
            <a:off x="558355" y="4795644"/>
            <a:ext cx="2405589" cy="18066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3BCB3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6161" y="220262"/>
            <a:ext cx="8463092" cy="1228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МОДУЛЬ – РОБОТ – МОБИЛЬНЫЙ ГЕНЕРАТОР</a:t>
            </a:r>
            <a:endParaRPr lang="ru-RU" b="1" dirty="0" smtClean="0">
              <a:solidFill>
                <a:srgbClr val="C0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1385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Предназначена для беспрерывной работы. Собрана из конструктора </a:t>
            </a:r>
            <a:r>
              <a:rPr lang="en-US" sz="1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Gigo</a:t>
            </a:r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«Свет и солнечные </a:t>
            </a:r>
            <a:r>
              <a:rPr lang="ru-RU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батареи», предназначен для обеспечения электроэнергией территории вокзала в случае отключения. Работает от солнечных батарей. Днём аккумулирует энергию от солнечного света. </a:t>
            </a:r>
            <a:endParaRPr lang="en-US" sz="1385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D:\Работа 2021-2022гг\Икаренок 2022\фото моделей\20220210_100915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56507" y="2035116"/>
            <a:ext cx="3901552" cy="29261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AB49E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27" name="Picture 3" descr="D:\Работа 2021-2022гг\Икаренок 2022\фото моделей\20220210_1009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65248" y="1978261"/>
            <a:ext cx="3966527" cy="29748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AB49E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508" y="1547422"/>
            <a:ext cx="2012203" cy="302936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3BCB3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49" t="4897" r="24283" b="16536"/>
          <a:stretch>
            <a:fillRect/>
          </a:stretch>
        </p:blipFill>
        <p:spPr bwMode="auto">
          <a:xfrm>
            <a:off x="1989803" y="4540494"/>
            <a:ext cx="2339011" cy="216748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3BCB3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271" b="87370" l="39312" r="588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26" t="17999" r="38621" b="12658"/>
          <a:stretch>
            <a:fillRect/>
          </a:stretch>
        </p:blipFill>
        <p:spPr bwMode="auto">
          <a:xfrm>
            <a:off x="7676597" y="2756848"/>
            <a:ext cx="2614394" cy="4101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9" t="6116" r="24687" b="17122"/>
          <a:stretch>
            <a:fillRect/>
          </a:stretch>
        </p:blipFill>
        <p:spPr bwMode="auto">
          <a:xfrm>
            <a:off x="4654609" y="4540494"/>
            <a:ext cx="2412908" cy="216748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3BCB3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ьная выноска 2"/>
          <p:cNvSpPr/>
          <p:nvPr/>
        </p:nvSpPr>
        <p:spPr>
          <a:xfrm rot="5717404" flipH="1" flipV="1">
            <a:off x="1676547" y="-1232258"/>
            <a:ext cx="5148260" cy="7536558"/>
          </a:xfrm>
          <a:prstGeom prst="wedgeEllipseCallout">
            <a:avLst>
              <a:gd name="adj1" fmla="val -25267"/>
              <a:gd name="adj2" fmla="val 70439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200224" y="206757"/>
            <a:ext cx="5870861" cy="3980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ВЫВОДЫ:</a:t>
            </a:r>
            <a:endParaRPr lang="ru-RU" b="1" dirty="0">
              <a:solidFill>
                <a:srgbClr val="C00000"/>
              </a:solidFill>
              <a:latin typeface="Arial Black" panose="020B0A04020102020204" pitchFamily="34" charset="0"/>
              <a:ea typeface="SimSun" panose="02010600030101010101" pitchFamily="2" charset="-122"/>
            </a:endParaRPr>
          </a:p>
          <a:p>
            <a:pPr algn="ctr"/>
            <a:endParaRPr lang="ru-RU" sz="1245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198120" indent="-198120" algn="just">
              <a:buFont typeface="Arial" panose="020B0604020202020204" pitchFamily="34" charset="0"/>
              <a:buChar char="•"/>
            </a:pPr>
            <a:r>
              <a:rPr lang="ru-RU" sz="1385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В результате работы над проектом мы многое узнали из истории</a:t>
            </a:r>
            <a:r>
              <a:rPr lang="ru-RU" sz="138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8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Сергачского</a:t>
            </a:r>
            <a:r>
              <a:rPr lang="ru-RU" sz="138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филиала Горьковской ДИ ЦДИ ОАО «РЖД»</a:t>
            </a:r>
            <a:r>
              <a:rPr lang="ru-RU" sz="1385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. Открыли для себя удивительные и очень полезные человеку изобретения.</a:t>
            </a:r>
            <a:r>
              <a:rPr lang="ru-RU" sz="138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Наша команда многое узнала о Железной дороге, о профессиях связанными с ней. Ребята овладели знаниями, умениями, навыками, необходимыми для конструирования и сборки моделей из робототехнических конструкторов линейки Конструктор </a:t>
            </a:r>
            <a:r>
              <a:rPr lang="en-US" sz="138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Lego </a:t>
            </a:r>
            <a:r>
              <a:rPr lang="en-US" sz="138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WeDo</a:t>
            </a:r>
            <a:r>
              <a:rPr lang="ru-RU" sz="138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2.0, Конструктор </a:t>
            </a:r>
            <a:r>
              <a:rPr lang="en-US" sz="138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Lego Education</a:t>
            </a:r>
            <a:r>
              <a:rPr lang="ru-RU" sz="138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Конструктор </a:t>
            </a:r>
            <a:r>
              <a:rPr lang="en-US" sz="138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Tinkamo</a:t>
            </a:r>
            <a:r>
              <a:rPr lang="en-US" sz="138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play kit</a:t>
            </a:r>
            <a:r>
              <a:rPr lang="ru-RU" sz="138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Конструктор </a:t>
            </a:r>
            <a:r>
              <a:rPr lang="en-US" sz="138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Lego City</a:t>
            </a:r>
            <a:r>
              <a:rPr lang="ru-RU" sz="138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Поставленные цель и задачи исследовательского проекта, мы выполнили, а самое главное подтвердили это на практике</a:t>
            </a:r>
            <a:r>
              <a:rPr lang="ru-RU" sz="1385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385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98120" indent="-198120" algn="just">
              <a:buFont typeface="Arial" panose="020B0604020202020204" pitchFamily="34" charset="0"/>
              <a:buChar char="•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Создавая проект мы думали о том, чтобы людям стало легче и безопаснее работать на железной дороге! Надеемся, что нами придуманные механизмы будут применяться в работе железных дорогах России. Наша железная дорога- это дорога будущего!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98120" indent="-198120" algn="just">
              <a:buFont typeface="Arial" panose="020B0604020202020204" pitchFamily="34" charset="0"/>
              <a:buChar char="•"/>
            </a:pPr>
            <a:endParaRPr lang="ru-RU" sz="1385" b="1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3021" b="86979" l="38653" r="618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40" t="9837" r="35702" b="12483"/>
          <a:stretch>
            <a:fillRect/>
          </a:stretch>
        </p:blipFill>
        <p:spPr bwMode="auto">
          <a:xfrm>
            <a:off x="7071085" y="563755"/>
            <a:ext cx="3742568" cy="5763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974" b="86589" l="19912" r="52782">
                        <a14:backgroundMark x1="22621" y1="53255" x2="24012" y2="43099"/>
                        <a14:backgroundMark x1="26647" y1="42578" x2="29575" y2="41016"/>
                        <a14:backgroundMark x1="37482" y1="38281" x2="38507" y2="39453"/>
                        <a14:backgroundMark x1="42387" y1="41797" x2="43265" y2="42188"/>
                        <a14:backgroundMark x1="49122" y1="78516" x2="50293" y2="65755"/>
                        <a14:backgroundMark x1="20351" y1="43099" x2="20717" y2="17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04" t="7113" r="46874" b="11875"/>
          <a:stretch>
            <a:fillRect/>
          </a:stretch>
        </p:blipFill>
        <p:spPr bwMode="auto">
          <a:xfrm>
            <a:off x="6550766" y="2850880"/>
            <a:ext cx="2573026" cy="3814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208" b="85463" l="21801" r="99289">
                        <a14:backgroundMark x1="60190" y1="81789" x2="76777" y2="76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3420">
            <a:off x="5136604" y="2967928"/>
            <a:ext cx="3397411" cy="5038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496121" y="4397247"/>
            <a:ext cx="21106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0195" marR="26670" lvl="0" indent="92075"/>
            <a:r>
              <a:rPr lang="ru-RU" sz="1400" b="1" dirty="0" smtClean="0">
                <a:solidFill>
                  <a:schemeClr val="bg1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СПИСОК  </a:t>
            </a:r>
            <a:endParaRPr lang="ru-RU" sz="1400" b="1" dirty="0" smtClean="0">
              <a:solidFill>
                <a:schemeClr val="bg1"/>
              </a:solidFill>
              <a:latin typeface="Arial Black" panose="020B0A04020102020204" pitchFamily="34" charset="0"/>
              <a:ea typeface="SimSun" panose="02010600030101010101" pitchFamily="2" charset="-122"/>
            </a:endParaRPr>
          </a:p>
          <a:p>
            <a:pPr marL="290195" marR="26670" lvl="0" indent="92075"/>
            <a:r>
              <a:rPr lang="ru-RU" sz="1400" b="1" dirty="0" smtClean="0">
                <a:solidFill>
                  <a:schemeClr val="bg1"/>
                </a:solidFill>
                <a:latin typeface="Arial Black" panose="020B0A04020102020204" pitchFamily="34" charset="0"/>
                <a:ea typeface="SimSun" panose="02010600030101010101" pitchFamily="2" charset="-122"/>
              </a:rPr>
              <a:t>ЛИТЕРАТУРЫ </a:t>
            </a:r>
            <a:endParaRPr lang="ru-RU" sz="1400" b="1" dirty="0">
              <a:solidFill>
                <a:schemeClr val="bg1"/>
              </a:solidFill>
              <a:latin typeface="Arial Black" panose="020B0A04020102020204" pitchFamily="34" charset="0"/>
              <a:ea typeface="SimSun" panose="02010600030101010101" pitchFamily="2" charset="-122"/>
            </a:endParaRPr>
          </a:p>
        </p:txBody>
      </p:sp>
      <p:pic>
        <p:nvPicPr>
          <p:cNvPr id="2050" name="Picture 2" descr="C:\Users\user\Downloads\QR-code_url_25_Feb_2022_14-56-2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487" y="4180135"/>
            <a:ext cx="1328365" cy="132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45738" y="219703"/>
            <a:ext cx="59384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Приложение 1 «Создание схемы проекта»</a:t>
            </a:r>
            <a:endParaRPr lang="ru-RU" b="1" dirty="0">
              <a:solidFill>
                <a:srgbClr val="C0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D:\Работа 2021-2022гг\Икаренок 2022\СКАНЫ РИСУНКОВ В ИНЖЕНЕРНУЮ КНИГУ\схема проекта 00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707" y="589035"/>
            <a:ext cx="8293788" cy="60255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3BCB3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938" b="87500" l="35652" r="631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23" t="10768" r="35974" b="12308"/>
          <a:stretch>
            <a:fillRect/>
          </a:stretch>
        </p:blipFill>
        <p:spPr bwMode="auto">
          <a:xfrm>
            <a:off x="7610640" y="3402762"/>
            <a:ext cx="2325191" cy="3455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11382" y="266213"/>
            <a:ext cx="70971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ПРИЛОЖЕНИЕ 2 «РИСУНКИ О ПРОФЕССИЯХ</a:t>
            </a:r>
            <a:r>
              <a:rPr lang="ru-RU" b="1" dirty="0" smtClean="0">
                <a:solidFill>
                  <a:srgbClr val="ED7D31">
                    <a:lumMod val="50000"/>
                  </a:srgb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»</a:t>
            </a:r>
            <a:endParaRPr lang="ru-RU" b="1" dirty="0">
              <a:solidFill>
                <a:srgbClr val="ED7D31">
                  <a:lumMod val="50000"/>
                </a:srgbClr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5" y="750244"/>
            <a:ext cx="7962534" cy="57896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AB49E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337" y="1924334"/>
            <a:ext cx="3235471" cy="4733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69493" y="246472"/>
            <a:ext cx="69095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ПРИЛОЖЕНИЕ 3  «РИСУНКИ О ПРОФЕССИЯХ</a:t>
            </a:r>
            <a:r>
              <a:rPr lang="ru-RU" b="1" dirty="0" smtClean="0">
                <a:solidFill>
                  <a:srgbClr val="ED7D31">
                    <a:lumMod val="50000"/>
                  </a:srgb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»</a:t>
            </a:r>
            <a:endParaRPr lang="ru-RU" b="1" dirty="0">
              <a:solidFill>
                <a:srgbClr val="ED7D31">
                  <a:lumMod val="50000"/>
                </a:srgbClr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12" y="722948"/>
            <a:ext cx="8059676" cy="58603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AB49E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271" b="87370" l="39312" r="588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26" t="17999" r="38621" b="12658"/>
          <a:stretch>
            <a:fillRect/>
          </a:stretch>
        </p:blipFill>
        <p:spPr bwMode="auto">
          <a:xfrm>
            <a:off x="7601309" y="2526604"/>
            <a:ext cx="2761170" cy="4331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19618" y="309101"/>
            <a:ext cx="65928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ПРИЛОЖЕНИЕ 4 «РИСУНКИ О ПРОФЕССИЯХ</a:t>
            </a:r>
            <a:r>
              <a:rPr lang="ru-RU" b="1" dirty="0" smtClean="0">
                <a:solidFill>
                  <a:srgbClr val="ED7D31">
                    <a:lumMod val="50000"/>
                  </a:srgb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»</a:t>
            </a:r>
            <a:endParaRPr lang="ru-RU" b="1" dirty="0">
              <a:solidFill>
                <a:srgbClr val="ED7D31">
                  <a:lumMod val="50000"/>
                </a:srgbClr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92359" y="-366828"/>
            <a:ext cx="5570367" cy="766089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AB49E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313" b="85677" l="36823" r="60249">
                        <a14:foregroundMark x1="49634" y1="27865" x2="49634" y2="27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07" t="21901" r="38498" b="13796"/>
          <a:stretch>
            <a:fillRect/>
          </a:stretch>
        </p:blipFill>
        <p:spPr bwMode="auto">
          <a:xfrm flipH="1">
            <a:off x="7035800" y="2634067"/>
            <a:ext cx="3235694" cy="4223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74847" y="353179"/>
            <a:ext cx="67390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ПРИЛОЖЕНИЕ 5 «РИСУНКИ О ПРОФЕССИЯХ</a:t>
            </a:r>
            <a:r>
              <a:rPr lang="ru-RU" b="1" dirty="0" smtClean="0">
                <a:solidFill>
                  <a:srgbClr val="ED7D31">
                    <a:lumMod val="50000"/>
                  </a:srgb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»</a:t>
            </a:r>
            <a:endParaRPr lang="ru-RU" b="1" dirty="0">
              <a:solidFill>
                <a:srgbClr val="ED7D31">
                  <a:lumMod val="50000"/>
                </a:srgbClr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77" y="868194"/>
            <a:ext cx="4067943" cy="55946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AB49E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186" y="868194"/>
            <a:ext cx="4099350" cy="56378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AB49E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178" y="1918362"/>
            <a:ext cx="4252415" cy="4803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17" y="807665"/>
            <a:ext cx="4137104" cy="56897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AB49E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672" y="848272"/>
            <a:ext cx="4174247" cy="56491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AB49E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2133037" y="312135"/>
            <a:ext cx="68841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ПРИЛОЖЕНИЕ 6 «РИСУНКИ О ПРОФЕССИЯХ</a:t>
            </a:r>
            <a:r>
              <a:rPr lang="ru-RU" b="1" dirty="0" smtClean="0">
                <a:solidFill>
                  <a:srgbClr val="ED7D31">
                    <a:lumMod val="50000"/>
                  </a:srgb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»</a:t>
            </a:r>
            <a:endParaRPr lang="ru-RU" b="1" dirty="0">
              <a:solidFill>
                <a:srgbClr val="ED7D31">
                  <a:lumMod val="50000"/>
                </a:srgbClr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688" b="87500" l="34773" r="65007">
                        <a14:backgroundMark x1="50586" y1="42188" x2="57321" y2="46484"/>
                        <a14:backgroundMark x1="55124" y1="83073" x2="62152" y2="55859"/>
                        <a14:backgroundMark x1="49707" y1="45182" x2="50439" y2="45964"/>
                        <a14:backgroundMark x1="42240" y1="46484" x2="42533" y2="42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27" t="27048" r="34255" b="12984"/>
          <a:stretch>
            <a:fillRect/>
          </a:stretch>
        </p:blipFill>
        <p:spPr bwMode="auto">
          <a:xfrm>
            <a:off x="4121624" y="3787253"/>
            <a:ext cx="2906973" cy="3070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ьная выноска 5"/>
          <p:cNvSpPr/>
          <p:nvPr/>
        </p:nvSpPr>
        <p:spPr>
          <a:xfrm rot="16009357">
            <a:off x="391612" y="-760188"/>
            <a:ext cx="5904485" cy="7026334"/>
          </a:xfrm>
          <a:prstGeom prst="wedgeEllipseCallou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436728" y="880635"/>
            <a:ext cx="556655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Мой дедушка Денежкин Альберт Николаевич всю свою трудовую жизнь проработал на железнодорожном переезде. Он много рассказывал о железной дороге и о рабочих функциях переезда. Меня это заинтересовало. Однажды дедушка взял меня с собой на работу. Там для меня все было незнакомо и очень интересно.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Первое, что я увидел, это большую колонну грузовых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машин,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щебнем песком, стоящих перед закрытым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шлагбаумом.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спросил у деда откуда так много грузовых машин и куда они это везут?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Дед ответил, что через наш город строят новую скоростную трассу М-12.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 этом я рассказал своему другу Максиму.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4232" y="276751"/>
            <a:ext cx="5791549" cy="603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6860" indent="-276860" algn="ctr">
              <a:buAutoNum type="romanUcPeriod"/>
            </a:pPr>
            <a:r>
              <a:rPr lang="ru-RU" sz="1660" b="1" dirty="0">
                <a:solidFill>
                  <a:srgbClr val="C00000"/>
                </a:solidFill>
                <a:latin typeface="Arial Black" panose="020B0A04020102020204" pitchFamily="34" charset="0"/>
                <a:ea typeface="Segoe UI Symbol" panose="020B0502040204020203" pitchFamily="34" charset="0"/>
                <a:cs typeface="Times New Roman" panose="02020603050405020304" pitchFamily="18" charset="0"/>
              </a:rPr>
              <a:t>ИДЕЯ И </a:t>
            </a:r>
            <a:r>
              <a:rPr lang="ru-RU" sz="1660" b="1" dirty="0" smtClean="0">
                <a:solidFill>
                  <a:srgbClr val="C00000"/>
                </a:solidFill>
                <a:latin typeface="Arial Black" panose="020B0A04020102020204" pitchFamily="34" charset="0"/>
                <a:ea typeface="Segoe UI Symbol" panose="020B0502040204020203" pitchFamily="34" charset="0"/>
                <a:cs typeface="Times New Roman" panose="02020603050405020304" pitchFamily="18" charset="0"/>
              </a:rPr>
              <a:t>ОБЩЕЕ</a:t>
            </a:r>
            <a:endParaRPr lang="ru-RU" sz="1660" b="1" dirty="0" smtClean="0">
              <a:solidFill>
                <a:srgbClr val="C00000"/>
              </a:solidFill>
              <a:latin typeface="Arial Black" panose="020B0A04020102020204" pitchFamily="34" charset="0"/>
              <a:ea typeface="Segoe UI Symbol" panose="020B0502040204020203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660" b="1" dirty="0" smtClean="0">
                <a:solidFill>
                  <a:srgbClr val="C00000"/>
                </a:solidFill>
                <a:latin typeface="Arial Black" panose="020B0A04020102020204" pitchFamily="34" charset="0"/>
                <a:ea typeface="Segoe UI Symbol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ru-RU" sz="1660" b="1" dirty="0">
                <a:solidFill>
                  <a:srgbClr val="C00000"/>
                </a:solidFill>
                <a:latin typeface="Arial Black" panose="020B0A04020102020204" pitchFamily="34" charset="0"/>
                <a:ea typeface="Segoe UI Symbol" panose="020B0502040204020203" pitchFamily="34" charset="0"/>
                <a:cs typeface="Times New Roman" panose="02020603050405020304" pitchFamily="18" charset="0"/>
              </a:rPr>
              <a:t>СОДЕРЖАНИЕ ПРОЕКТА</a:t>
            </a:r>
            <a:endParaRPr lang="ru-RU" sz="1660" b="1" dirty="0">
              <a:solidFill>
                <a:srgbClr val="C00000"/>
              </a:solidFill>
              <a:latin typeface="Arial Black" panose="020B0A04020102020204" pitchFamily="34" charset="0"/>
              <a:ea typeface="Segoe UI Symbol" panose="020B05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D:\Работа 2021-2022гг\Икаренок 2022\Экскурсии\IMG_20220215_103440_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295" y="319832"/>
            <a:ext cx="3618077" cy="271355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AB49E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73" b="87370" l="35798" r="60908">
                        <a14:backgroundMark x1="52635" y1="41146" x2="52635" y2="41927"/>
                        <a14:backgroundMark x1="53221" y1="41016" x2="58419" y2="516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45" t="8186" r="36006" b="12400"/>
          <a:stretch>
            <a:fillRect/>
          </a:stretch>
        </p:blipFill>
        <p:spPr bwMode="auto">
          <a:xfrm flipH="1">
            <a:off x="7436063" y="1930306"/>
            <a:ext cx="3211693" cy="4756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 descr="D:\Работа 2021-2022гг\Икаренок 2022\Экскурсии\IMG_20220215_102317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295" y="3929063"/>
            <a:ext cx="3725270" cy="279395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AB49E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7" b="21412"/>
          <a:stretch>
            <a:fillRect/>
          </a:stretch>
        </p:blipFill>
        <p:spPr bwMode="auto">
          <a:xfrm>
            <a:off x="1831667" y="4696431"/>
            <a:ext cx="4028095" cy="189170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AB49E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341" name="Picture 5" descr="C:\Users\user\Downloads\QR-code_url_15_Feb_2022_14-22-4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89" y="5326038"/>
            <a:ext cx="1262101" cy="1262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72" y="532264"/>
            <a:ext cx="8346833" cy="60691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AB49E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1719619" y="107396"/>
            <a:ext cx="63955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ПРИЛОЖЕНИЕ 7 «РИСУНКИ О ПРОФЕССИЯХ</a:t>
            </a:r>
            <a:r>
              <a:rPr lang="ru-RU" b="1" dirty="0" smtClean="0">
                <a:solidFill>
                  <a:srgbClr val="ED7D31">
                    <a:lumMod val="50000"/>
                  </a:srgb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»</a:t>
            </a:r>
            <a:endParaRPr lang="ru-RU" b="1" dirty="0">
              <a:solidFill>
                <a:srgbClr val="ED7D31">
                  <a:lumMod val="50000"/>
                </a:srgbClr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05" b="86979" l="34407" r="614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01" t="8334" r="36271" b="13320"/>
          <a:stretch>
            <a:fillRect/>
          </a:stretch>
        </p:blipFill>
        <p:spPr bwMode="auto">
          <a:xfrm>
            <a:off x="6853167" y="1889950"/>
            <a:ext cx="3319080" cy="4968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222" y="561082"/>
            <a:ext cx="4248764" cy="58433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AB49E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50" y="561082"/>
            <a:ext cx="4075887" cy="58433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AB49E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2016268" y="105768"/>
            <a:ext cx="69779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ПРИЛОЖЕНИЕ 8 «РИСУНКИ О ПРОФЕССИЯХ</a:t>
            </a:r>
            <a:r>
              <a:rPr lang="ru-RU" b="1" dirty="0" smtClean="0">
                <a:solidFill>
                  <a:srgbClr val="ED7D31">
                    <a:lumMod val="50000"/>
                  </a:srgb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»</a:t>
            </a:r>
            <a:endParaRPr lang="ru-RU" b="1" dirty="0">
              <a:solidFill>
                <a:srgbClr val="ED7D31">
                  <a:lumMod val="50000"/>
                </a:srgbClr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725" y="3482732"/>
            <a:ext cx="2878138" cy="344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34331" y="143624"/>
            <a:ext cx="65669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ПРИЛОЖЕНИЕ 9 «РИСУНКИ О ПРОФЕССИЯХ</a:t>
            </a:r>
            <a:r>
              <a:rPr lang="ru-RU" b="1" dirty="0" smtClean="0">
                <a:solidFill>
                  <a:srgbClr val="ED7D31">
                    <a:lumMod val="50000"/>
                  </a:srgb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»</a:t>
            </a:r>
            <a:endParaRPr lang="ru-RU" b="1" dirty="0">
              <a:solidFill>
                <a:srgbClr val="ED7D31">
                  <a:lumMod val="50000"/>
                </a:srgbClr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47" y="608490"/>
            <a:ext cx="8434460" cy="612364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AB49E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974" b="84896" l="34553" r="634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83" t="11049" r="36200" b="13568"/>
          <a:stretch>
            <a:fillRect/>
          </a:stretch>
        </p:blipFill>
        <p:spPr bwMode="auto">
          <a:xfrm>
            <a:off x="6706592" y="1935632"/>
            <a:ext cx="3474640" cy="492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651379" y="97842"/>
            <a:ext cx="73970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ПРИЛОЖЕНИЕ 10  «РИСУНКИ О ПРОФЕССИЯХ</a:t>
            </a:r>
            <a:r>
              <a:rPr lang="ru-RU" b="1" dirty="0" smtClean="0">
                <a:solidFill>
                  <a:srgbClr val="ED7D31">
                    <a:lumMod val="50000"/>
                  </a:srgb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»</a:t>
            </a:r>
            <a:endParaRPr lang="ru-RU" b="1" dirty="0">
              <a:solidFill>
                <a:srgbClr val="ED7D31">
                  <a:lumMod val="50000"/>
                </a:srgbClr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user\Desktop\транспортерные ленты 00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85" y="593678"/>
            <a:ext cx="8240382" cy="59867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AB49E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974" b="84896" l="34553" r="634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83" t="11049" r="36200" b="13568"/>
          <a:stretch>
            <a:fillRect/>
          </a:stretch>
        </p:blipFill>
        <p:spPr bwMode="auto">
          <a:xfrm>
            <a:off x="6706592" y="1935632"/>
            <a:ext cx="3474640" cy="492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992572" y="147076"/>
            <a:ext cx="70558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ПРИЛОЖЕНИЕ 11 «РИСУНКИ О ПРОФЕССИЯХ</a:t>
            </a:r>
            <a:r>
              <a:rPr lang="ru-RU" b="1" dirty="0" smtClean="0">
                <a:solidFill>
                  <a:srgbClr val="ED7D31">
                    <a:lumMod val="50000"/>
                  </a:srgb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»</a:t>
            </a:r>
            <a:endParaRPr lang="ru-RU" b="1" dirty="0">
              <a:solidFill>
                <a:srgbClr val="ED7D31">
                  <a:lumMod val="50000"/>
                </a:srgbClr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user\Desktop\подъемник 00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955" y="749338"/>
            <a:ext cx="4313815" cy="59376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AB49E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974" b="84896" l="34553" r="634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83" t="11049" r="36200" b="13568"/>
          <a:stretch>
            <a:fillRect/>
          </a:stretch>
        </p:blipFill>
        <p:spPr bwMode="auto">
          <a:xfrm flipH="1">
            <a:off x="387149" y="782399"/>
            <a:ext cx="4242180" cy="6009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688" b="87500" l="34773" r="65007">
                        <a14:backgroundMark x1="50586" y1="42188" x2="57321" y2="46484"/>
                        <a14:backgroundMark x1="55124" y1="83073" x2="62152" y2="55859"/>
                        <a14:backgroundMark x1="49707" y1="45182" x2="50439" y2="45964"/>
                        <a14:backgroundMark x1="42240" y1="46484" x2="42533" y2="42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27" t="27048" r="34255" b="12984"/>
          <a:stretch>
            <a:fillRect/>
          </a:stretch>
        </p:blipFill>
        <p:spPr bwMode="auto">
          <a:xfrm>
            <a:off x="2176243" y="3312400"/>
            <a:ext cx="3294122" cy="3479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992572" y="147076"/>
            <a:ext cx="70558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ПРИЛОЖЕНИЕ 12 «РИСУНКИ О ПРОФЕССИЯХ</a:t>
            </a:r>
            <a:r>
              <a:rPr lang="ru-RU" b="1" dirty="0" smtClean="0">
                <a:solidFill>
                  <a:srgbClr val="ED7D31">
                    <a:lumMod val="50000"/>
                  </a:srgb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»</a:t>
            </a:r>
            <a:endParaRPr lang="ru-RU" b="1" dirty="0">
              <a:solidFill>
                <a:srgbClr val="ED7D31">
                  <a:lumMod val="50000"/>
                </a:srgbClr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681" y="516408"/>
            <a:ext cx="4128449" cy="621535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3BCB3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688" b="87500" l="34773" r="65007">
                        <a14:backgroundMark x1="50586" y1="42188" x2="57321" y2="46484"/>
                        <a14:backgroundMark x1="55124" y1="83073" x2="62152" y2="55859"/>
                        <a14:backgroundMark x1="49707" y1="45182" x2="50439" y2="45964"/>
                        <a14:backgroundMark x1="42240" y1="46484" x2="42533" y2="42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27" t="27048" r="34255" b="12984"/>
          <a:stretch>
            <a:fillRect/>
          </a:stretch>
        </p:blipFill>
        <p:spPr bwMode="auto">
          <a:xfrm>
            <a:off x="0" y="3378293"/>
            <a:ext cx="3294122" cy="3479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271" b="87370" l="39312" r="588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26" t="17999" r="38621" b="12658"/>
          <a:stretch>
            <a:fillRect/>
          </a:stretch>
        </p:blipFill>
        <p:spPr bwMode="auto">
          <a:xfrm>
            <a:off x="7601309" y="2526604"/>
            <a:ext cx="2761170" cy="4331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ьная выноска 5"/>
          <p:cNvSpPr/>
          <p:nvPr/>
        </p:nvSpPr>
        <p:spPr>
          <a:xfrm rot="16009357">
            <a:off x="914789" y="-652871"/>
            <a:ext cx="5556050" cy="7088568"/>
          </a:xfrm>
          <a:prstGeom prst="wedgeEllipseCallou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166987" y="1006302"/>
            <a:ext cx="500618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Мой друг Илья рассказал мне, что видел на работе у своего деда. Марина Сергеевна, услышав наш разговор предложила побывать на виртуальной экскурсии по железной дороге.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Такую экскурсию организовала для нас Детская библиотека.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Нам стало очень интересно, захотелось увидеть работу железной дороги своими глазами.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с родителями побывали в музее, где узнали историю основания железной дороги, на железнодорожном вокзале, прогулялись пот перекидному мосту, а заметили, что на железной дороге работает много людей разных профессий. Их труд тяжёлый и опасный.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49995" y="358893"/>
            <a:ext cx="5791549" cy="603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6860" indent="-276860" algn="ctr">
              <a:buAutoNum type="romanUcPeriod"/>
            </a:pPr>
            <a:r>
              <a:rPr lang="ru-RU" sz="1660" b="1" dirty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ИДЕЯ И </a:t>
            </a:r>
            <a:r>
              <a:rPr lang="ru-RU" sz="1660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ОБЩЕЕ</a:t>
            </a:r>
            <a:endParaRPr lang="ru-RU" sz="1660" b="1" dirty="0" smtClean="0">
              <a:solidFill>
                <a:srgbClr val="C0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660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ru-RU" sz="1660" b="1" dirty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СОДЕРЖАНИЕ ПРОЕКТА</a:t>
            </a:r>
            <a:endParaRPr lang="ru-RU" sz="1660" b="1" dirty="0">
              <a:solidFill>
                <a:srgbClr val="C0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3151" b="84375" l="21157" r="76208">
                        <a14:backgroundMark x1="27965" y1="21354" x2="25622" y2="53906"/>
                        <a14:backgroundMark x1="22548" y1="60807" x2="25988" y2="55729"/>
                        <a14:backgroundMark x1="57101" y1="64974" x2="57101" y2="64974"/>
                        <a14:backgroundMark x1="56223" y1="63411" x2="59224" y2="52604"/>
                        <a14:backgroundMark x1="53880" y1="53516" x2="53880" y2="53516"/>
                        <a14:backgroundMark x1="53660" y1="52604" x2="54978" y2="50000"/>
                        <a14:backgroundMark x1="53148" y1="58594" x2="53514" y2="55078"/>
                        <a14:backgroundMark x1="47584" y1="68750" x2="47584" y2="68750"/>
                        <a14:backgroundMark x1="30600" y1="47526" x2="30600" y2="47526"/>
                        <a14:backgroundMark x1="64788" y1="69141" x2="64788" y2="69141"/>
                        <a14:backgroundMark x1="63690" y1="69792" x2="63690" y2="69792"/>
                        <a14:backgroundMark x1="59297" y1="49219" x2="59297" y2="492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41" t="12467" r="20205" b="12755"/>
          <a:stretch>
            <a:fillRect/>
          </a:stretch>
        </p:blipFill>
        <p:spPr bwMode="auto">
          <a:xfrm>
            <a:off x="1" y="4395349"/>
            <a:ext cx="3384358" cy="2361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D:\Работа 2021-2022гг\Икаренок 2022\ПОДКЛЮЧЕНИЕ С БИБЛИОТЕКОЙ\16426649790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368" y="4388582"/>
            <a:ext cx="3031156" cy="21898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AB49E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" t="3814" r="5719" b="4063"/>
          <a:stretch>
            <a:fillRect/>
          </a:stretch>
        </p:blipFill>
        <p:spPr bwMode="auto">
          <a:xfrm>
            <a:off x="6741994" y="358894"/>
            <a:ext cx="2715905" cy="36808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AB49E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3" t="11234" r="13376" b="9610"/>
          <a:stretch>
            <a:fillRect/>
          </a:stretch>
        </p:blipFill>
        <p:spPr bwMode="auto">
          <a:xfrm>
            <a:off x="3670079" y="4395350"/>
            <a:ext cx="2692993" cy="219586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AB49E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ьная выноска 4"/>
          <p:cNvSpPr/>
          <p:nvPr/>
        </p:nvSpPr>
        <p:spPr>
          <a:xfrm rot="15951717">
            <a:off x="572058" y="-86308"/>
            <a:ext cx="4261926" cy="4725628"/>
          </a:xfrm>
          <a:prstGeom prst="wedgeEllipseCallou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712798" y="1028768"/>
            <a:ext cx="393448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120" indent="-198120" algn="just">
              <a:buFont typeface="Arial" panose="020B0604020202020204" pitchFamily="34" charset="0"/>
              <a:buChar char="•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Обратились к сети Интернет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98120" indent="-198120" algn="just">
              <a:buFont typeface="Arial" panose="020B0604020202020204" pitchFamily="34" charset="0"/>
              <a:buChar char="•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Посмотрели специальные выпуски «Сергачского телевидения» 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98120" indent="-198120" algn="just">
              <a:buFont typeface="Arial" panose="020B0604020202020204" pitchFamily="34" charset="0"/>
              <a:buChar char="•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Нашли информацию о Сергачской железной дороге в газете «Сергачская жизнь»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-105320" y="449375"/>
            <a:ext cx="5791549" cy="603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6860" indent="-276860" algn="ctr">
              <a:buAutoNum type="romanUcPeriod"/>
            </a:pPr>
            <a:r>
              <a:rPr lang="ru-RU" sz="1660" b="1" dirty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ИДЕЯ И </a:t>
            </a:r>
            <a:r>
              <a:rPr lang="ru-RU" sz="1660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ОБЩЕЕ</a:t>
            </a:r>
            <a:endParaRPr lang="ru-RU" sz="1660" b="1" dirty="0" smtClean="0">
              <a:solidFill>
                <a:srgbClr val="C0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660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ru-RU" sz="1660" b="1" dirty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СОДЕРЖАНИЕ ПРОЕКТА</a:t>
            </a:r>
            <a:endParaRPr lang="ru-RU" sz="1660" b="1" dirty="0">
              <a:solidFill>
                <a:srgbClr val="C0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C:\Users\user\Downloads\QR-code_url_15_Feb_2022_14-3-38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69" y="4476466"/>
            <a:ext cx="1262184" cy="1262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user\Downloads\QR-code_url_15_Feb_2022_14-5-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351" y="5390864"/>
            <a:ext cx="1300745" cy="1300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ownloads\QR-code_url_16_Feb_2022_11-0-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103" y="4534767"/>
            <a:ext cx="1262184" cy="1262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65855" y="2398374"/>
            <a:ext cx="393221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увиденного нам захотелось построить макет железной дороги и канатной дороги. 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нас появилось много идей по созданию роботов - помощников, которые облегчат работу людей на железной дороге.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3" descr="D:\Работа 2021-2022гг\Икаренок 2022\Экскурсии\IMG_20220215_10130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20"/>
          <a:stretch>
            <a:fillRect/>
          </a:stretch>
        </p:blipFill>
        <p:spPr bwMode="auto">
          <a:xfrm>
            <a:off x="5686229" y="266509"/>
            <a:ext cx="3896372" cy="49551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AB49E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96" b="86719" l="34700" r="60542">
                        <a14:backgroundMark x1="49195" y1="68880" x2="49561" y2="77604"/>
                        <a14:backgroundMark x1="49195" y1="60807" x2="49195" y2="64844"/>
                        <a14:backgroundMark x1="83895" y1="57031" x2="83895" y2="570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254" t="9495" r="35939" b="12657"/>
          <a:stretch>
            <a:fillRect/>
          </a:stretch>
        </p:blipFill>
        <p:spPr bwMode="auto">
          <a:xfrm>
            <a:off x="3474723" y="1934929"/>
            <a:ext cx="3477446" cy="4940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Овальная выноска 10"/>
          <p:cNvSpPr/>
          <p:nvPr/>
        </p:nvSpPr>
        <p:spPr>
          <a:xfrm rot="15951717" flipV="1">
            <a:off x="5518134" y="1030544"/>
            <a:ext cx="1231157" cy="1372409"/>
          </a:xfrm>
          <a:prstGeom prst="wedgeEllipseCallou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5500411" y="1532082"/>
            <a:ext cx="1828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Есть идея!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672" b="85156" l="34846" r="641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96" t="8189" r="34777" b="13841"/>
          <a:stretch>
            <a:fillRect/>
          </a:stretch>
        </p:blipFill>
        <p:spPr bwMode="auto">
          <a:xfrm>
            <a:off x="7557497" y="3567925"/>
            <a:ext cx="2348504" cy="3307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56995" y="895350"/>
            <a:ext cx="7191375" cy="5067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01806" y="146641"/>
            <a:ext cx="7596534" cy="348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6860" indent="-276860" algn="ctr">
              <a:buAutoNum type="romanUcPeriod"/>
            </a:pPr>
            <a:r>
              <a:rPr lang="ru-RU" sz="1660" b="1" dirty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ИДЕЯ И </a:t>
            </a:r>
            <a:r>
              <a:rPr lang="ru-RU" sz="1660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ОБЩЕЕ СОДЕРЖАНИЕ </a:t>
            </a:r>
            <a:r>
              <a:rPr lang="ru-RU" sz="1660" b="1" dirty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ПРОЕКТА</a:t>
            </a:r>
            <a:endParaRPr lang="ru-RU" sz="1660" b="1" dirty="0">
              <a:solidFill>
                <a:srgbClr val="C0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8287" y="2358366"/>
            <a:ext cx="1970804" cy="94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38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38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38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38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D:\Работа 2021-2022гг\Икаренок 2022\Экскурсии\IMG_20220215_101331_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101" y="2025585"/>
            <a:ext cx="3425943" cy="45679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AB49E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aphicFrame>
        <p:nvGraphicFramePr>
          <p:cNvPr id="2" name="Схема 1"/>
          <p:cNvGraphicFramePr/>
          <p:nvPr/>
        </p:nvGraphicFramePr>
        <p:xfrm>
          <a:off x="-491025" y="-139961"/>
          <a:ext cx="5252224" cy="4758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0" name="Схема 19"/>
          <p:cNvGraphicFramePr/>
          <p:nvPr/>
        </p:nvGraphicFramePr>
        <p:xfrm>
          <a:off x="5760663" y="505252"/>
          <a:ext cx="4895264" cy="42462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213" y="3402191"/>
            <a:ext cx="2663322" cy="3443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7" descr="C:\Users\user\Downloads\QR-code_url_15_Feb_2022_13-32-17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75" y="5312909"/>
            <a:ext cx="1343161" cy="134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C:\Users\user\Downloads\QR-code_url_15_Feb_2022_13-30-18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409" y="5312910"/>
            <a:ext cx="1315227" cy="131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ownloads\QR-code_url_25_Feb_2022_14-49-4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648" y="630970"/>
            <a:ext cx="1315780" cy="1315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8620" b="86719" l="36164" r="63177">
                        <a14:foregroundMark x1="52416" y1="62370" x2="52416" y2="62370"/>
                        <a14:foregroundMark x1="55637" y1="51693" x2="43338" y2="76432"/>
                        <a14:foregroundMark x1="44729" y1="53646" x2="42167" y2="76042"/>
                        <a14:foregroundMark x1="50073" y1="48307" x2="50073" y2="48307"/>
                        <a14:foregroundMark x1="40337" y1="52474" x2="40337" y2="52474"/>
                        <a14:foregroundMark x1="52196" y1="26042" x2="52196" y2="26042"/>
                        <a14:foregroundMark x1="53075" y1="27474" x2="53075" y2="27474"/>
                        <a14:backgroundMark x1="44070" y1="42578" x2="44070" y2="42578"/>
                        <a14:backgroundMark x1="54539" y1="41667" x2="54539" y2="41667"/>
                        <a14:backgroundMark x1="44510" y1="44141" x2="44510" y2="44141"/>
                        <a14:backgroundMark x1="41288" y1="45833" x2="41288" y2="45833"/>
                        <a14:backgroundMark x1="46266" y1="34245" x2="46266" y2="34245"/>
                        <a14:backgroundMark x1="46413" y1="35677" x2="46779" y2="388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71" t="19404" r="35734" b="13250"/>
          <a:stretch>
            <a:fillRect/>
          </a:stretch>
        </p:blipFill>
        <p:spPr bwMode="auto">
          <a:xfrm rot="21403119">
            <a:off x="1550231" y="3700080"/>
            <a:ext cx="2540809" cy="3113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301805" y="146641"/>
            <a:ext cx="7596534" cy="348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6860" indent="-276860" algn="ctr">
              <a:buAutoNum type="romanUcPeriod"/>
            </a:pPr>
            <a:r>
              <a:rPr lang="ru-RU" sz="1660" b="1" dirty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ИДЕЯ И </a:t>
            </a:r>
            <a:r>
              <a:rPr lang="ru-RU" sz="1660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ОБЩЕЕ СОДЕРЖАНИЕ </a:t>
            </a:r>
            <a:r>
              <a:rPr lang="ru-RU" sz="1660" b="1" dirty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ПРОЕКТА</a:t>
            </a:r>
            <a:endParaRPr lang="ru-RU" sz="1660" b="1" dirty="0">
              <a:solidFill>
                <a:srgbClr val="C0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26001" y="361829"/>
            <a:ext cx="7596534" cy="348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II. </a:t>
            </a:r>
            <a:r>
              <a:rPr lang="ru-RU" sz="1660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ИСТОРИЯ ВОПРОСА</a:t>
            </a:r>
            <a:endParaRPr lang="ru-RU" sz="1660" b="1" dirty="0">
              <a:solidFill>
                <a:srgbClr val="C0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ьная выноска 4"/>
          <p:cNvSpPr/>
          <p:nvPr/>
        </p:nvSpPr>
        <p:spPr>
          <a:xfrm rot="7520937" flipV="1">
            <a:off x="1770" y="-196638"/>
            <a:ext cx="6868964" cy="7135266"/>
          </a:xfrm>
          <a:prstGeom prst="wedgeEllipseCallout">
            <a:avLst>
              <a:gd name="adj1" fmla="val -25267"/>
              <a:gd name="adj2" fmla="val 70439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8689" y="853208"/>
            <a:ext cx="6044222" cy="4001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6370" marR="164465" indent="-4445" algn="ctr">
              <a:lnSpc>
                <a:spcPct val="107000"/>
              </a:lnSpc>
              <a:spcAft>
                <a:spcPts val="90"/>
              </a:spcAft>
            </a:pPr>
            <a:r>
              <a:rPr lang="ru-RU" sz="1385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Актуальность.</a:t>
            </a:r>
            <a:endParaRPr lang="ru-RU" sz="1385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66370" marR="164465" indent="-4445" algn="just">
              <a:lnSpc>
                <a:spcPct val="107000"/>
              </a:lnSpc>
              <a:spcAft>
                <a:spcPts val="90"/>
              </a:spcAft>
            </a:pP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То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чем будет заниматься человек в будущем, </a:t>
            </a: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существенно 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будет влиять на финансовое положение, социальный статус, общество, с которым придется пересекаться и общаться, на всю жизнь в целом. С каждым годом наука развивается, исследования не стоят на месте. И отрасль связанная с роботостроением. Профессии усовершенствуются в мире очень быстро. А самое главное, что развитие робототехники происходит постоянно. Поэтому мы решили посвятить свой проект теме: </a:t>
            </a: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«Железная дорога».   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47650" marR="1905" indent="-4445" algn="just">
              <a:lnSpc>
                <a:spcPct val="107000"/>
              </a:lnSpc>
              <a:spcAft>
                <a:spcPts val="235"/>
              </a:spcAft>
            </a:pP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Цель </a:t>
            </a: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проекта: </a:t>
            </a:r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со</a:t>
            </a: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здание 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условий для формирования знаний об облегчении труда в работе на железной дороге через реализацию проекта «Дорога будущего».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47650" marR="1905" indent="-4445">
              <a:lnSpc>
                <a:spcPct val="107000"/>
              </a:lnSpc>
              <a:spcAft>
                <a:spcPts val="235"/>
              </a:spcAft>
            </a:pPr>
            <a:endParaRPr lang="ru-RU" sz="1245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9" t="14763" r="20160" b="15159"/>
          <a:stretch>
            <a:fillRect/>
          </a:stretch>
        </p:blipFill>
        <p:spPr bwMode="auto">
          <a:xfrm>
            <a:off x="3070800" y="4591066"/>
            <a:ext cx="2902329" cy="217732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AB49E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2" t="17062" r="33195" b="14776"/>
          <a:stretch>
            <a:fillRect/>
          </a:stretch>
        </p:blipFill>
        <p:spPr bwMode="auto">
          <a:xfrm>
            <a:off x="7130253" y="269426"/>
            <a:ext cx="2536839" cy="29105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AB49E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 bwMode="auto">
          <a:xfrm>
            <a:off x="7102730" y="3370998"/>
            <a:ext cx="2591883" cy="3244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130" b="88672" l="36164" r="63690">
                        <a14:backgroundMark x1="53075" y1="39844" x2="60102" y2="45573"/>
                        <a14:backgroundMark x1="42460" y1="49089" x2="43045" y2="49089"/>
                        <a14:backgroundMark x1="45095" y1="48047" x2="45095" y2="48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37" t="23453" r="34285" b="12362"/>
          <a:stretch>
            <a:fillRect/>
          </a:stretch>
        </p:blipFill>
        <p:spPr bwMode="auto">
          <a:xfrm>
            <a:off x="8439486" y="4651614"/>
            <a:ext cx="1915915" cy="2196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05" b="86979" l="34407" r="614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01" t="8334" r="36271" b="13320"/>
          <a:stretch>
            <a:fillRect/>
          </a:stretch>
        </p:blipFill>
        <p:spPr bwMode="auto">
          <a:xfrm>
            <a:off x="5416572" y="3370998"/>
            <a:ext cx="2171057" cy="3638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27388" y="249326"/>
            <a:ext cx="4286823" cy="603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" b="1" dirty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III. </a:t>
            </a:r>
            <a:r>
              <a:rPr lang="ru-RU" sz="1660" b="1" dirty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ОПИСАНИЕ ПРОЦЕССА ПОДГОТОВКИ ПРОЕКТА</a:t>
            </a:r>
            <a:endParaRPr lang="ru-RU" sz="1660" b="1" dirty="0">
              <a:solidFill>
                <a:srgbClr val="C0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C:\Users\user\Downloads\QR-code_url_25_Feb_2022_15-48-2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129" y="1826805"/>
            <a:ext cx="1335507" cy="1335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ownloads\QR-code_url_25_Feb_2022_16-17-1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5137364"/>
            <a:ext cx="1357312" cy="135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-242888" y="4592301"/>
            <a:ext cx="1842074" cy="348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60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ЗАДАЧИ</a:t>
            </a:r>
            <a:endParaRPr lang="ru-RU" sz="1660" b="1" dirty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3834" y="611917"/>
            <a:ext cx="4276567" cy="603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6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СОЦИАЛЬНЫМИ ПАРТНЕРАМИ</a:t>
            </a:r>
            <a:endParaRPr lang="ru-RU" sz="166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40402" y="90554"/>
            <a:ext cx="5365598" cy="1797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8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Рассмотрели </a:t>
            </a:r>
            <a:r>
              <a:rPr lang="ru-RU" sz="1385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выпуск газеты, посвященный Дню Железнодорожника, который </a:t>
            </a:r>
            <a:r>
              <a:rPr lang="ru-RU" sz="138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нам предоставила редакция газеты «</a:t>
            </a:r>
            <a:r>
              <a:rPr lang="ru-RU" sz="138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Сергачская</a:t>
            </a:r>
            <a:r>
              <a:rPr lang="ru-RU" sz="138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жизнь</a:t>
            </a:r>
            <a:r>
              <a:rPr lang="ru-RU" sz="1385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endParaRPr lang="ru-RU" sz="138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385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Выпуск ежедневной транспортной газеты «Гудок» от ОАО «РЖД», предоставленный работником Железной дороги.</a:t>
            </a:r>
            <a:endParaRPr lang="ru-RU" sz="1385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385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Приняли участие в виртуальной экскурсии по изучению истории станции Сергач, вокзала, организованной </a:t>
            </a:r>
            <a:r>
              <a:rPr lang="ru-RU" sz="1385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Сергачской</a:t>
            </a:r>
            <a:r>
              <a:rPr lang="ru-RU" sz="1385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центральной детской библиотекой.</a:t>
            </a:r>
            <a:endParaRPr lang="ru-RU" sz="138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710055" y="120055"/>
            <a:ext cx="6435456" cy="603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" b="1" dirty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III. </a:t>
            </a:r>
            <a:r>
              <a:rPr lang="ru-RU" sz="1660" b="1" dirty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ОПИСАНИЕ </a:t>
            </a:r>
            <a:r>
              <a:rPr lang="ru-RU" sz="1660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ПРОЦЕССА</a:t>
            </a:r>
            <a:endParaRPr lang="ru-RU" sz="1660" b="1" dirty="0" smtClean="0">
              <a:solidFill>
                <a:srgbClr val="C0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660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ru-RU" sz="1660" b="1" dirty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ПОДГОТОВКИ ПРОЕКТА</a:t>
            </a:r>
            <a:endParaRPr lang="ru-RU" sz="1660" b="1" dirty="0">
              <a:solidFill>
                <a:srgbClr val="C0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Овальная выноска 12"/>
          <p:cNvSpPr/>
          <p:nvPr/>
        </p:nvSpPr>
        <p:spPr>
          <a:xfrm rot="7520937" flipV="1">
            <a:off x="167629" y="16874"/>
            <a:ext cx="4666549" cy="4596541"/>
          </a:xfrm>
          <a:prstGeom prst="wedgeEllipseCallout">
            <a:avLst>
              <a:gd name="adj1" fmla="val -25267"/>
              <a:gd name="adj2" fmla="val 70439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603710" y="1210587"/>
            <a:ext cx="37943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Приступили к сбору информации, но в связи с эпидемиологической ситуацией в стране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некоторыми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социальными партнерами проводились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дистанционно, с другими очно.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 descr="D:\Работа 2021-2022гг\Икаренок 2022\ПОДКЛЮЧЕНИЕ С БИБЛИОТЕКОЙ\1642664979013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457" y="1887969"/>
            <a:ext cx="3181488" cy="22984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AB49E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891" b="86458" l="34627" r="61127">
                        <a14:foregroundMark x1="46193" y1="81380" x2="46193" y2="82031"/>
                        <a14:foregroundMark x1="44802" y1="83854" x2="45095" y2="83854"/>
                        <a14:foregroundMark x1="46340" y1="84896" x2="46340" y2="84896"/>
                        <a14:foregroundMark x1="53441" y1="82161" x2="53441" y2="821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81" t="13175" r="36494" b="13606"/>
          <a:stretch>
            <a:fillRect/>
          </a:stretch>
        </p:blipFill>
        <p:spPr bwMode="auto">
          <a:xfrm flipH="1">
            <a:off x="3678379" y="2315144"/>
            <a:ext cx="3385121" cy="4703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 descr="D:\Работа 2021-2022гг\Икаренок 2022\ПОДКЛЮЧЕНИЕ С БИБЛИОТЕКОЙ\16426649790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117" y="4370822"/>
            <a:ext cx="3138984" cy="23542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AB49E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34" y="4029971"/>
            <a:ext cx="1268646" cy="127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45" t="25274" r="26897" b="12980"/>
          <a:stretch>
            <a:fillRect/>
          </a:stretch>
        </p:blipFill>
        <p:spPr bwMode="auto">
          <a:xfrm>
            <a:off x="5724955" y="4471376"/>
            <a:ext cx="2905371" cy="21524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3BCB3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500" b="87370" l="38507" r="570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255" t="12490" r="40713" b="13415"/>
          <a:stretch>
            <a:fillRect/>
          </a:stretch>
        </p:blipFill>
        <p:spPr bwMode="auto">
          <a:xfrm>
            <a:off x="8258449" y="3315693"/>
            <a:ext cx="1988172" cy="3542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11855" y="2725470"/>
            <a:ext cx="39916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нашей просьбе Сергачское телевидение предоставило нам видеорепортажи о Железной дороге и ее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сотрудниках.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user\Downloads\QR-code_url_25_Feb_2022_15-40-5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34" y="5503055"/>
            <a:ext cx="1268646" cy="1268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86668" y="136958"/>
            <a:ext cx="62161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600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IV.</a:t>
            </a:r>
            <a:r>
              <a:rPr lang="ru-RU" sz="1600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ТЕХНОЛОГИЧЕСКАЯ ЧАСТЬ ПРОЕКТА. </a:t>
            </a:r>
            <a:endParaRPr lang="ru-RU" sz="1600" b="1" dirty="0" smtClean="0">
              <a:solidFill>
                <a:srgbClr val="C0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600" b="1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ОПИСАНИЕ КОНСТРУКЦИЙ ОСНОВНЫХ МЕХАНИЗМОВ.</a:t>
            </a:r>
            <a:endParaRPr lang="ru-RU" sz="1600" b="1" dirty="0">
              <a:solidFill>
                <a:srgbClr val="C0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Овальная выноска 5"/>
          <p:cNvSpPr/>
          <p:nvPr/>
        </p:nvSpPr>
        <p:spPr>
          <a:xfrm rot="17267079" flipH="1">
            <a:off x="197023" y="219567"/>
            <a:ext cx="4276856" cy="4576746"/>
          </a:xfrm>
          <a:prstGeom prst="wedgeEllipseCallout">
            <a:avLst>
              <a:gd name="adj1" fmla="val -25267"/>
              <a:gd name="adj2" fmla="val 70439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33431" y="877706"/>
            <a:ext cx="34040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Ребята сделали вывод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Каждая профессия в компании  сложна и очень важна. Работая над проектом мы поняли, что там работает очень много людей, их труд тяжелый и опасный.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увиденного мальчикам захотелось построить макет железной и канатной дороги, которая будет экономить время людей, а также сделать его безопасным и мобильным .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D:\Работа 2021-2022гг\Икаренок 2022\Экскурсии\IMG_20220215_102320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630" y="967955"/>
            <a:ext cx="4106627" cy="30799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AB49E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195" name="Picture 3" descr="D:\Работа 2021-2022гг\Икаренок 2022\Экскурсии\IMG_20220215_101455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182" y="3521363"/>
            <a:ext cx="2482895" cy="321340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AB49E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 bwMode="auto">
          <a:xfrm>
            <a:off x="4141785" y="3480539"/>
            <a:ext cx="2968699" cy="3295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271" b="86068" l="34334" r="64275">
                        <a14:foregroundMark x1="35066" y1="45182" x2="35066" y2="45182"/>
                        <a14:foregroundMark x1="56881" y1="83073" x2="56881" y2="83073"/>
                        <a14:foregroundMark x1="62445" y1="83333" x2="62445" y2="83333"/>
                        <a14:foregroundMark x1="36530" y1="83724" x2="36530" y2="83724"/>
                        <a14:foregroundMark x1="43777" y1="83333" x2="43777" y2="83333"/>
                        <a14:foregroundMark x1="43485" y1="81901" x2="43485" y2="81901"/>
                        <a14:foregroundMark x1="36018" y1="84505" x2="36018" y2="84505"/>
                        <a14:foregroundMark x1="55051" y1="37760" x2="55051" y2="37760"/>
                        <a14:foregroundMark x1="40630" y1="41016" x2="40630" y2="41016"/>
                        <a14:foregroundMark x1="60688" y1="40495" x2="60688" y2="40495"/>
                        <a14:foregroundMark x1="51391" y1="44271" x2="51391" y2="44271"/>
                        <a14:foregroundMark x1="45461" y1="43359" x2="45461" y2="43359"/>
                        <a14:foregroundMark x1="63324" y1="83333" x2="63324" y2="83333"/>
                        <a14:foregroundMark x1="61127" y1="82813" x2="61127" y2="82813"/>
                        <a14:backgroundMark x1="44143" y1="61328" x2="44143" y2="61328"/>
                        <a14:backgroundMark x1="35066" y1="24349" x2="35066" y2="24349"/>
                        <a14:backgroundMark x1="35066" y1="37760" x2="35066" y2="37760"/>
                        <a14:backgroundMark x1="34187" y1="37500" x2="34187" y2="37500"/>
                        <a14:backgroundMark x1="44656" y1="53385" x2="44656" y2="5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719" t="18119" r="34712" b="13849"/>
          <a:stretch>
            <a:fillRect/>
          </a:stretch>
        </p:blipFill>
        <p:spPr bwMode="auto">
          <a:xfrm>
            <a:off x="910270" y="3603010"/>
            <a:ext cx="2584855" cy="3131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0</TotalTime>
  <Words>10263</Words>
  <Application>WPS Presentation</Application>
  <PresentationFormat>Лист A4 (210x297 мм)</PresentationFormat>
  <Paragraphs>249</Paragraphs>
  <Slides>35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51" baseType="lpstr">
      <vt:lpstr>Arial</vt:lpstr>
      <vt:lpstr>SimSun</vt:lpstr>
      <vt:lpstr>Wingdings</vt:lpstr>
      <vt:lpstr>Wingdings 3</vt:lpstr>
      <vt:lpstr>Arial</vt:lpstr>
      <vt:lpstr>Times New Roman</vt:lpstr>
      <vt:lpstr>Monotype Corsiva</vt:lpstr>
      <vt:lpstr>Arial Black</vt:lpstr>
      <vt:lpstr>Segoe UI Symbol</vt:lpstr>
      <vt:lpstr>Microsoft YaHei</vt:lpstr>
      <vt:lpstr>Arial Unicode MS</vt:lpstr>
      <vt:lpstr>Century Gothic</vt:lpstr>
      <vt:lpstr>Calibri</vt:lpstr>
      <vt:lpstr>Times New Roman</vt:lpstr>
      <vt:lpstr>Calibri</vt:lpstr>
      <vt:lpstr>Легкий дым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Windows User</dc:creator>
  <cp:lastModifiedBy>Пользователь</cp:lastModifiedBy>
  <cp:revision>265</cp:revision>
  <dcterms:created xsi:type="dcterms:W3CDTF">2021-02-15T18:32:00Z</dcterms:created>
  <dcterms:modified xsi:type="dcterms:W3CDTF">2022-05-19T12:48:41Z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8D250C45EC20441CA8DF45B8E9279D04</vt:lpwstr>
  </property>
  <property fmtid="{D5CDD505-2E9C-101B-9397-08002B2CF9AE}" pid="3" name="KSOProductBuildVer">
    <vt:lpwstr>1049-11.2.0.11130</vt:lpwstr>
  </property>
</Properties>
</file>