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1" r:id="rId1"/>
  </p:sldMasterIdLst>
  <p:notesMasterIdLst>
    <p:notesMasterId r:id="rId39"/>
  </p:notesMasterIdLst>
  <p:sldIdLst>
    <p:sldId id="257" r:id="rId2"/>
    <p:sldId id="256" r:id="rId3"/>
    <p:sldId id="259" r:id="rId4"/>
    <p:sldId id="258" r:id="rId5"/>
    <p:sldId id="295" r:id="rId6"/>
    <p:sldId id="296" r:id="rId7"/>
    <p:sldId id="286" r:id="rId8"/>
    <p:sldId id="260" r:id="rId9"/>
    <p:sldId id="263" r:id="rId10"/>
    <p:sldId id="264" r:id="rId11"/>
    <p:sldId id="288" r:id="rId12"/>
    <p:sldId id="292" r:id="rId13"/>
    <p:sldId id="289" r:id="rId14"/>
    <p:sldId id="290" r:id="rId15"/>
    <p:sldId id="261" r:id="rId16"/>
    <p:sldId id="268" r:id="rId17"/>
    <p:sldId id="262" r:id="rId18"/>
    <p:sldId id="265" r:id="rId19"/>
    <p:sldId id="266" r:id="rId20"/>
    <p:sldId id="272" r:id="rId21"/>
    <p:sldId id="291" r:id="rId22"/>
    <p:sldId id="275" r:id="rId23"/>
    <p:sldId id="277" r:id="rId24"/>
    <p:sldId id="306" r:id="rId25"/>
    <p:sldId id="278" r:id="rId26"/>
    <p:sldId id="280" r:id="rId27"/>
    <p:sldId id="281" r:id="rId28"/>
    <p:sldId id="283" r:id="rId29"/>
    <p:sldId id="298" r:id="rId30"/>
    <p:sldId id="299" r:id="rId31"/>
    <p:sldId id="300" r:id="rId32"/>
    <p:sldId id="301" r:id="rId33"/>
    <p:sldId id="302" r:id="rId34"/>
    <p:sldId id="304" r:id="rId35"/>
    <p:sldId id="305" r:id="rId36"/>
    <p:sldId id="307" r:id="rId37"/>
    <p:sldId id="308" r:id="rId38"/>
  </p:sldIdLst>
  <p:sldSz cx="6858000" cy="9906000" type="A4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1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99"/>
    <a:srgbClr val="FF0000"/>
    <a:srgbClr val="F3BCB3"/>
    <a:srgbClr val="FAB4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82" autoAdjust="0"/>
    <p:restoredTop sz="94660"/>
  </p:normalViewPr>
  <p:slideViewPr>
    <p:cSldViewPr snapToGrid="0">
      <p:cViewPr varScale="1">
        <p:scale>
          <a:sx n="47" d="100"/>
          <a:sy n="47" d="100"/>
        </p:scale>
        <p:origin x="-2574" y="-108"/>
      </p:cViewPr>
      <p:guideLst>
        <p:guide orient="horz" pos="31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A8F7CDC7-90E4-4CED-B4F8-9BD7A90D4000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74888" y="1252538"/>
            <a:ext cx="23383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EE414EF4-3566-49BE-917B-FE0E8267880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617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414EF4-3566-49BE-917B-FE0E8267880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184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56813" y="3632204"/>
            <a:ext cx="4950338" cy="3268461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6813" y="6900662"/>
            <a:ext cx="4950338" cy="162685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23788" y="6241675"/>
            <a:ext cx="1046605" cy="1129239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17500" y="6542672"/>
            <a:ext cx="438734" cy="527403"/>
          </a:xfrm>
        </p:spPr>
        <p:txBody>
          <a:bodyPr/>
          <a:lstStyle/>
          <a:p>
            <a:fld id="{E012639C-62E5-4A74-9EB0-0B1242BD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075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6813" y="880533"/>
            <a:ext cx="4943989" cy="4502391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813" y="6289179"/>
            <a:ext cx="4943989" cy="2247359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4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2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1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9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8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4" y="4573875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3421" y="4685982"/>
            <a:ext cx="438734" cy="527403"/>
          </a:xfrm>
        </p:spPr>
        <p:txBody>
          <a:bodyPr/>
          <a:lstStyle/>
          <a:p>
            <a:fld id="{E012639C-62E5-4A74-9EB0-0B1242BD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118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094" y="880535"/>
            <a:ext cx="4582190" cy="4182533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11979" y="5063067"/>
            <a:ext cx="4240416" cy="550333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86" indent="0">
              <a:buFontTx/>
              <a:buNone/>
              <a:defRPr/>
            </a:lvl2pPr>
            <a:lvl3pPr marL="685772" indent="0">
              <a:buFontTx/>
              <a:buNone/>
              <a:defRPr/>
            </a:lvl3pPr>
            <a:lvl4pPr marL="1028657" indent="0">
              <a:buFontTx/>
              <a:buNone/>
              <a:defRPr/>
            </a:lvl4pPr>
            <a:lvl5pPr marL="1371543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813" y="6289179"/>
            <a:ext cx="4943989" cy="2247359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4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2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1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9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8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44" y="4573875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3421" y="4685982"/>
            <a:ext cx="438734" cy="527403"/>
          </a:xfrm>
        </p:spPr>
        <p:txBody>
          <a:bodyPr/>
          <a:lstStyle/>
          <a:p>
            <a:fld id="{E012639C-62E5-4A74-9EB0-0B1242BDD50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356239" y="936007"/>
            <a:ext cx="342989" cy="844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5999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27151" y="4196553"/>
            <a:ext cx="342989" cy="844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5999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7637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6813" y="3522137"/>
            <a:ext cx="4943989" cy="393588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6813" y="7484534"/>
            <a:ext cx="4943989" cy="105389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44" y="7093178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83421" y="7197796"/>
            <a:ext cx="438734" cy="527403"/>
          </a:xfrm>
        </p:spPr>
        <p:txBody>
          <a:bodyPr/>
          <a:lstStyle/>
          <a:p>
            <a:fld id="{E012639C-62E5-4A74-9EB0-0B1242BD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62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641094" y="880535"/>
            <a:ext cx="4582190" cy="4182533"/>
          </a:xfrm>
        </p:spPr>
        <p:txBody>
          <a:bodyPr anchor="ctr">
            <a:normAutofit/>
          </a:bodyPr>
          <a:lstStyle>
            <a:lvl1pPr algn="l">
              <a:defRPr sz="36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56811" y="6273800"/>
            <a:ext cx="5016219" cy="121073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886" indent="0">
              <a:buFontTx/>
              <a:buNone/>
              <a:defRPr/>
            </a:lvl2pPr>
            <a:lvl3pPr marL="685772" indent="0">
              <a:buFontTx/>
              <a:buNone/>
              <a:defRPr/>
            </a:lvl3pPr>
            <a:lvl4pPr marL="1028657" indent="0">
              <a:buFontTx/>
              <a:buNone/>
              <a:defRPr/>
            </a:lvl4pPr>
            <a:lvl5pPr marL="1371543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6811" y="7484534"/>
            <a:ext cx="5016219" cy="105389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44" y="7093178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83421" y="7197796"/>
            <a:ext cx="438734" cy="527403"/>
          </a:xfrm>
        </p:spPr>
        <p:txBody>
          <a:bodyPr/>
          <a:lstStyle/>
          <a:p>
            <a:fld id="{E012639C-62E5-4A74-9EB0-0B1242BDD50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356239" y="936007"/>
            <a:ext cx="342989" cy="844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5999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27151" y="4196553"/>
            <a:ext cx="342989" cy="8446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5999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3077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6812" y="906256"/>
            <a:ext cx="4943988" cy="4160029"/>
          </a:xfrm>
        </p:spPr>
        <p:txBody>
          <a:bodyPr anchor="ctr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56813" y="6273800"/>
            <a:ext cx="4943989" cy="1210733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886" indent="0">
              <a:buFontTx/>
              <a:buNone/>
              <a:defRPr/>
            </a:lvl2pPr>
            <a:lvl3pPr marL="685772" indent="0">
              <a:buFontTx/>
              <a:buNone/>
              <a:defRPr/>
            </a:lvl3pPr>
            <a:lvl4pPr marL="1028657" indent="0">
              <a:buFontTx/>
              <a:buNone/>
              <a:defRPr/>
            </a:lvl4pPr>
            <a:lvl5pPr marL="1371543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6813" y="7484534"/>
            <a:ext cx="4943989" cy="1053898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4" y="7093178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83421" y="7197796"/>
            <a:ext cx="438734" cy="527403"/>
          </a:xfrm>
        </p:spPr>
        <p:txBody>
          <a:bodyPr/>
          <a:lstStyle/>
          <a:p>
            <a:fld id="{E012639C-62E5-4A74-9EB0-0B1242BD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6666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4" y="1027282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639C-62E5-4A74-9EB0-0B1242BD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222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58902" y="906255"/>
            <a:ext cx="1242099" cy="7632180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56813" y="906255"/>
            <a:ext cx="3537261" cy="76321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4" y="1027282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639C-62E5-4A74-9EB0-0B1242BD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63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02" y="901492"/>
            <a:ext cx="4941899" cy="185017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813" y="3081868"/>
            <a:ext cx="4943989" cy="545656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4" y="1027282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639C-62E5-4A74-9EB0-0B1242BD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708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6813" y="2996590"/>
            <a:ext cx="4943989" cy="2121600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813" y="5173133"/>
            <a:ext cx="4943989" cy="12428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88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43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2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1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19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08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44" y="4573875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3421" y="4685982"/>
            <a:ext cx="438734" cy="527403"/>
          </a:xfrm>
        </p:spPr>
        <p:txBody>
          <a:bodyPr/>
          <a:lstStyle/>
          <a:p>
            <a:fld id="{E012639C-62E5-4A74-9EB0-0B1242BD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843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56813" y="3086355"/>
            <a:ext cx="2398148" cy="544179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02981" y="3086355"/>
            <a:ext cx="2397820" cy="544179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44" y="1027282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3421" y="1137911"/>
            <a:ext cx="438734" cy="527403"/>
          </a:xfrm>
        </p:spPr>
        <p:txBody>
          <a:bodyPr/>
          <a:lstStyle/>
          <a:p>
            <a:fld id="{E012639C-62E5-4A74-9EB0-0B1242BD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972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9015" y="3216238"/>
            <a:ext cx="2155947" cy="832378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86" indent="0">
              <a:buNone/>
              <a:defRPr sz="1500" b="1"/>
            </a:lvl2pPr>
            <a:lvl3pPr marL="685772" indent="0">
              <a:buNone/>
              <a:defRPr sz="1350" b="1"/>
            </a:lvl3pPr>
            <a:lvl4pPr marL="1028657" indent="0">
              <a:buNone/>
              <a:defRPr sz="1200" b="1"/>
            </a:lvl4pPr>
            <a:lvl5pPr marL="1371543" indent="0">
              <a:buNone/>
              <a:defRPr sz="1200" b="1"/>
            </a:lvl5pPr>
            <a:lvl6pPr marL="1714428" indent="0">
              <a:buNone/>
              <a:defRPr sz="1200" b="1"/>
            </a:lvl6pPr>
            <a:lvl7pPr marL="2057314" indent="0">
              <a:buNone/>
              <a:defRPr sz="1200" b="1"/>
            </a:lvl7pPr>
            <a:lvl8pPr marL="2400199" indent="0">
              <a:buNone/>
              <a:defRPr sz="1200" b="1"/>
            </a:lvl8pPr>
            <a:lvl9pPr marL="2743085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56812" y="4048618"/>
            <a:ext cx="2398149" cy="448601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2117" y="3211575"/>
            <a:ext cx="2154929" cy="832378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886" indent="0">
              <a:buNone/>
              <a:defRPr sz="1500" b="1"/>
            </a:lvl2pPr>
            <a:lvl3pPr marL="685772" indent="0">
              <a:buNone/>
              <a:defRPr sz="1350" b="1"/>
            </a:lvl3pPr>
            <a:lvl4pPr marL="1028657" indent="0">
              <a:buNone/>
              <a:defRPr sz="1200" b="1"/>
            </a:lvl4pPr>
            <a:lvl5pPr marL="1371543" indent="0">
              <a:buNone/>
              <a:defRPr sz="1200" b="1"/>
            </a:lvl5pPr>
            <a:lvl6pPr marL="1714428" indent="0">
              <a:buNone/>
              <a:defRPr sz="1200" b="1"/>
            </a:lvl6pPr>
            <a:lvl7pPr marL="2057314" indent="0">
              <a:buNone/>
              <a:defRPr sz="1200" b="1"/>
            </a:lvl7pPr>
            <a:lvl8pPr marL="2400199" indent="0">
              <a:buNone/>
              <a:defRPr sz="1200" b="1"/>
            </a:lvl8pPr>
            <a:lvl9pPr marL="2743085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00287" y="4043956"/>
            <a:ext cx="2396760" cy="4486015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44" y="1027282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83421" y="1137911"/>
            <a:ext cx="438734" cy="527403"/>
          </a:xfrm>
        </p:spPr>
        <p:txBody>
          <a:bodyPr/>
          <a:lstStyle/>
          <a:p>
            <a:fld id="{E012639C-62E5-4A74-9EB0-0B1242BD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893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900" y="901492"/>
            <a:ext cx="4941900" cy="185017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44" y="1027282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639C-62E5-4A74-9EB0-0B1242BD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182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44" y="1027282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639C-62E5-4A74-9EB0-0B1242BD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014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6811" y="644350"/>
            <a:ext cx="1972188" cy="1410228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7620" y="644353"/>
            <a:ext cx="2843180" cy="782161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6811" y="2309108"/>
            <a:ext cx="1972188" cy="6156852"/>
          </a:xfrm>
        </p:spPr>
        <p:txBody>
          <a:bodyPr/>
          <a:lstStyle>
            <a:lvl1pPr marL="0" indent="0">
              <a:buNone/>
              <a:defRPr sz="1050"/>
            </a:lvl1pPr>
            <a:lvl2pPr marL="342886" indent="0">
              <a:buNone/>
              <a:defRPr sz="900"/>
            </a:lvl2pPr>
            <a:lvl3pPr marL="685772" indent="0">
              <a:buNone/>
              <a:defRPr sz="750"/>
            </a:lvl3pPr>
            <a:lvl4pPr marL="1028657" indent="0">
              <a:buNone/>
              <a:defRPr sz="675"/>
            </a:lvl4pPr>
            <a:lvl5pPr marL="1371543" indent="0">
              <a:buNone/>
              <a:defRPr sz="675"/>
            </a:lvl5pPr>
            <a:lvl6pPr marL="1714428" indent="0">
              <a:buNone/>
              <a:defRPr sz="675"/>
            </a:lvl6pPr>
            <a:lvl7pPr marL="2057314" indent="0">
              <a:buNone/>
              <a:defRPr sz="675"/>
            </a:lvl7pPr>
            <a:lvl8pPr marL="2400199" indent="0">
              <a:buNone/>
              <a:defRPr sz="675"/>
            </a:lvl8pPr>
            <a:lvl9pPr marL="2743085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4" y="1027282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2639C-62E5-4A74-9EB0-0B1242BD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61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6813" y="6934200"/>
            <a:ext cx="4943989" cy="818622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56813" y="917172"/>
            <a:ext cx="4943989" cy="556829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86" indent="0">
              <a:buNone/>
              <a:defRPr sz="1200"/>
            </a:lvl2pPr>
            <a:lvl3pPr marL="685772" indent="0">
              <a:buNone/>
              <a:defRPr sz="1200"/>
            </a:lvl3pPr>
            <a:lvl4pPr marL="1028657" indent="0">
              <a:buNone/>
              <a:defRPr sz="1200"/>
            </a:lvl4pPr>
            <a:lvl5pPr marL="1371543" indent="0">
              <a:buNone/>
              <a:defRPr sz="1200"/>
            </a:lvl5pPr>
            <a:lvl6pPr marL="1714428" indent="0">
              <a:buNone/>
              <a:defRPr sz="1200"/>
            </a:lvl6pPr>
            <a:lvl7pPr marL="2057314" indent="0">
              <a:buNone/>
              <a:defRPr sz="1200"/>
            </a:lvl7pPr>
            <a:lvl8pPr marL="2400199" indent="0">
              <a:buNone/>
              <a:defRPr sz="1200"/>
            </a:lvl8pPr>
            <a:lvl9pPr marL="2743085" indent="0">
              <a:buNone/>
              <a:defRPr sz="12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6813" y="7752821"/>
            <a:ext cx="4943989" cy="713140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886" indent="0">
              <a:buNone/>
              <a:defRPr sz="900"/>
            </a:lvl2pPr>
            <a:lvl3pPr marL="685772" indent="0">
              <a:buNone/>
              <a:defRPr sz="750"/>
            </a:lvl3pPr>
            <a:lvl4pPr marL="1028657" indent="0">
              <a:buNone/>
              <a:defRPr sz="675"/>
            </a:lvl4pPr>
            <a:lvl5pPr marL="1371543" indent="0">
              <a:buNone/>
              <a:defRPr sz="675"/>
            </a:lvl5pPr>
            <a:lvl6pPr marL="1714428" indent="0">
              <a:buNone/>
              <a:defRPr sz="675"/>
            </a:lvl6pPr>
            <a:lvl7pPr marL="2057314" indent="0">
              <a:buNone/>
              <a:defRPr sz="675"/>
            </a:lvl7pPr>
            <a:lvl8pPr marL="2400199" indent="0">
              <a:buNone/>
              <a:defRPr sz="675"/>
            </a:lvl8pPr>
            <a:lvl9pPr marL="2743085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1EDD2-6293-4AD2-A6BF-932D867D539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4" y="7093178"/>
            <a:ext cx="1018767" cy="73378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83421" y="7197796"/>
            <a:ext cx="438734" cy="527403"/>
          </a:xfrm>
        </p:spPr>
        <p:txBody>
          <a:bodyPr/>
          <a:lstStyle/>
          <a:p>
            <a:fld id="{E012639C-62E5-4A74-9EB0-0B1242BD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853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330200"/>
            <a:ext cx="1485900" cy="9589129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15316" y="411"/>
            <a:ext cx="1464204" cy="9898732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37160" cy="990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8900" y="901492"/>
            <a:ext cx="4941900" cy="18501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813" y="3081867"/>
            <a:ext cx="4943989" cy="561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29301" y="8861798"/>
            <a:ext cx="574785" cy="5346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1EDD2-6293-4AD2-A6BF-932D867D539E}" type="datetimeFigureOut">
              <a:rPr lang="ru-RU" smtClean="0"/>
              <a:t>28.04.2022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6811" y="8862837"/>
            <a:ext cx="4287366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83421" y="1137911"/>
            <a:ext cx="438734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E012639C-62E5-4A74-9EB0-0B1242BDD5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65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</p:sldLayoutIdLst>
  <p:txStyles>
    <p:titleStyle>
      <a:lvl1pPr algn="l" defTabSz="342886" rtl="0" eaLnBrk="1" latinLnBrk="0" hangingPunct="1">
        <a:spcBef>
          <a:spcPct val="0"/>
        </a:spcBef>
        <a:buNone/>
        <a:defRPr sz="27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65" indent="-257165" algn="l" defTabSz="34288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189" indent="-214304" algn="l" defTabSz="34288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14" indent="-171443" algn="l" defTabSz="34288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00" indent="-171443" algn="l" defTabSz="34288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2985" indent="-171443" algn="l" defTabSz="34288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871" indent="-171443" algn="l" defTabSz="34288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757" indent="-171443" algn="l" defTabSz="34288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643" indent="-171443" algn="l" defTabSz="34288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528" indent="-171443" algn="l" defTabSz="342886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6" algn="l" defTabSz="3428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2" algn="l" defTabSz="3428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7" algn="l" defTabSz="3428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3" algn="l" defTabSz="3428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28" algn="l" defTabSz="3428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4" algn="l" defTabSz="3428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99" algn="l" defTabSz="3428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85" algn="l" defTabSz="34288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png"/><Relationship Id="rId7" Type="http://schemas.microsoft.com/office/2007/relationships/hdphoto" Target="../media/hdphoto17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microsoft.com/office/2007/relationships/hdphoto" Target="../media/hdphoto16.wdp"/><Relationship Id="rId10" Type="http://schemas.openxmlformats.org/officeDocument/2006/relationships/image" Target="../media/image23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3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18.wdp"/><Relationship Id="rId9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65.png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12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9.wdp"/><Relationship Id="rId11" Type="http://schemas.openxmlformats.org/officeDocument/2006/relationships/image" Target="../media/image47.png"/><Relationship Id="rId5" Type="http://schemas.openxmlformats.org/officeDocument/2006/relationships/image" Target="../media/image68.png"/><Relationship Id="rId10" Type="http://schemas.openxmlformats.org/officeDocument/2006/relationships/image" Target="../media/image71.png"/><Relationship Id="rId4" Type="http://schemas.microsoft.com/office/2007/relationships/hdphoto" Target="../media/hdphoto9.wdp"/><Relationship Id="rId9" Type="http://schemas.openxmlformats.org/officeDocument/2006/relationships/image" Target="../media/image12.png"/><Relationship Id="rId1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microsoft.com/office/2007/relationships/hdphoto" Target="../media/hdphoto20.wdp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1.jpeg"/><Relationship Id="rId7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10" Type="http://schemas.openxmlformats.org/officeDocument/2006/relationships/image" Target="../media/image97.png"/><Relationship Id="rId4" Type="http://schemas.openxmlformats.org/officeDocument/2006/relationships/image" Target="../media/image92.jpeg"/><Relationship Id="rId9" Type="http://schemas.openxmlformats.org/officeDocument/2006/relationships/image" Target="../media/image9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microsoft.com/office/2007/relationships/hdphoto" Target="../media/hdphoto24.wdp"/><Relationship Id="rId3" Type="http://schemas.openxmlformats.org/officeDocument/2006/relationships/image" Target="../media/image98.jpeg"/><Relationship Id="rId7" Type="http://schemas.openxmlformats.org/officeDocument/2006/relationships/image" Target="../media/image101.png"/><Relationship Id="rId12" Type="http://schemas.openxmlformats.org/officeDocument/2006/relationships/image" Target="../media/image104.png"/><Relationship Id="rId17" Type="http://schemas.openxmlformats.org/officeDocument/2006/relationships/image" Target="../media/image106.png"/><Relationship Id="rId2" Type="http://schemas.openxmlformats.org/officeDocument/2006/relationships/image" Target="../media/image1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1.wdp"/><Relationship Id="rId11" Type="http://schemas.openxmlformats.org/officeDocument/2006/relationships/image" Target="../media/image103.jpeg"/><Relationship Id="rId5" Type="http://schemas.openxmlformats.org/officeDocument/2006/relationships/image" Target="../media/image100.png"/><Relationship Id="rId15" Type="http://schemas.microsoft.com/office/2007/relationships/hdphoto" Target="../media/hdphoto25.wdp"/><Relationship Id="rId10" Type="http://schemas.microsoft.com/office/2007/relationships/hdphoto" Target="../media/hdphoto23.wdp"/><Relationship Id="rId4" Type="http://schemas.openxmlformats.org/officeDocument/2006/relationships/image" Target="../media/image99.jpeg"/><Relationship Id="rId9" Type="http://schemas.openxmlformats.org/officeDocument/2006/relationships/image" Target="../media/image102.png"/><Relationship Id="rId14" Type="http://schemas.openxmlformats.org/officeDocument/2006/relationships/image" Target="../media/image10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13" Type="http://schemas.openxmlformats.org/officeDocument/2006/relationships/image" Target="../media/image84.pn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12" Type="http://schemas.openxmlformats.org/officeDocument/2006/relationships/image" Target="../media/image1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jpeg"/><Relationship Id="rId11" Type="http://schemas.openxmlformats.org/officeDocument/2006/relationships/image" Target="../media/image115.png"/><Relationship Id="rId5" Type="http://schemas.openxmlformats.org/officeDocument/2006/relationships/image" Target="../media/image109.jpeg"/><Relationship Id="rId10" Type="http://schemas.openxmlformats.org/officeDocument/2006/relationships/image" Target="../media/image114.pn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2" Type="http://schemas.openxmlformats.org/officeDocument/2006/relationships/image" Target="../media/image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microsoft.com/office/2007/relationships/hdphoto" Target="../media/hdphoto2.wdp"/><Relationship Id="rId15" Type="http://schemas.openxmlformats.org/officeDocument/2006/relationships/image" Target="../media/image16.png"/><Relationship Id="rId10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3.png"/><Relationship Id="rId1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7.jpeg"/><Relationship Id="rId7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26.wdp"/><Relationship Id="rId3" Type="http://schemas.openxmlformats.org/officeDocument/2006/relationships/image" Target="../media/image121.jpeg"/><Relationship Id="rId7" Type="http://schemas.openxmlformats.org/officeDocument/2006/relationships/image" Target="../media/image12.png"/><Relationship Id="rId12" Type="http://schemas.openxmlformats.org/officeDocument/2006/relationships/image" Target="../media/image1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eg"/><Relationship Id="rId11" Type="http://schemas.microsoft.com/office/2007/relationships/hdphoto" Target="../media/hdphoto3.wdp"/><Relationship Id="rId5" Type="http://schemas.openxmlformats.org/officeDocument/2006/relationships/image" Target="../media/image123.jpeg"/><Relationship Id="rId15" Type="http://schemas.microsoft.com/office/2007/relationships/hdphoto" Target="../media/hdphoto27.wdp"/><Relationship Id="rId10" Type="http://schemas.openxmlformats.org/officeDocument/2006/relationships/image" Target="../media/image14.png"/><Relationship Id="rId4" Type="http://schemas.openxmlformats.org/officeDocument/2006/relationships/image" Target="../media/image122.jpeg"/><Relationship Id="rId9" Type="http://schemas.microsoft.com/office/2007/relationships/hdphoto" Target="../media/hdphoto1.wdp"/><Relationship Id="rId14" Type="http://schemas.openxmlformats.org/officeDocument/2006/relationships/image" Target="../media/image126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6.wdp"/><Relationship Id="rId13" Type="http://schemas.openxmlformats.org/officeDocument/2006/relationships/image" Target="../media/image65.png"/><Relationship Id="rId3" Type="http://schemas.openxmlformats.org/officeDocument/2006/relationships/image" Target="../media/image127.jpeg"/><Relationship Id="rId7" Type="http://schemas.openxmlformats.org/officeDocument/2006/relationships/image" Target="../media/image125.png"/><Relationship Id="rId12" Type="http://schemas.openxmlformats.org/officeDocument/2006/relationships/image" Target="../media/image1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jpeg"/><Relationship Id="rId11" Type="http://schemas.openxmlformats.org/officeDocument/2006/relationships/image" Target="../media/image54.png"/><Relationship Id="rId5" Type="http://schemas.openxmlformats.org/officeDocument/2006/relationships/image" Target="../media/image129.jpeg"/><Relationship Id="rId10" Type="http://schemas.microsoft.com/office/2007/relationships/hdphoto" Target="../media/hdphoto27.wdp"/><Relationship Id="rId4" Type="http://schemas.openxmlformats.org/officeDocument/2006/relationships/image" Target="../media/image128.jpeg"/><Relationship Id="rId9" Type="http://schemas.openxmlformats.org/officeDocument/2006/relationships/image" Target="../media/image126.png"/><Relationship Id="rId14" Type="http://schemas.openxmlformats.org/officeDocument/2006/relationships/image" Target="../media/image1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3.jpg"/><Relationship Id="rId7" Type="http://schemas.openxmlformats.org/officeDocument/2006/relationships/image" Target="../media/image1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jpg"/><Relationship Id="rId5" Type="http://schemas.openxmlformats.org/officeDocument/2006/relationships/image" Target="../media/image135.jpeg"/><Relationship Id="rId10" Type="http://schemas.openxmlformats.org/officeDocument/2006/relationships/image" Target="../media/image138.png"/><Relationship Id="rId4" Type="http://schemas.openxmlformats.org/officeDocument/2006/relationships/image" Target="../media/image134.jpeg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39.jpeg"/><Relationship Id="rId7" Type="http://schemas.openxmlformats.org/officeDocument/2006/relationships/image" Target="../media/image14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6.jpeg"/><Relationship Id="rId4" Type="http://schemas.openxmlformats.org/officeDocument/2006/relationships/image" Target="../media/image14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42.png"/><Relationship Id="rId7" Type="http://schemas.openxmlformats.org/officeDocument/2006/relationships/image" Target="../media/image6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11" Type="http://schemas.openxmlformats.org/officeDocument/2006/relationships/image" Target="../media/image77.png"/><Relationship Id="rId5" Type="http://schemas.openxmlformats.org/officeDocument/2006/relationships/image" Target="../media/image48.png"/><Relationship Id="rId10" Type="http://schemas.openxmlformats.org/officeDocument/2006/relationships/image" Target="../media/image145.png"/><Relationship Id="rId4" Type="http://schemas.microsoft.com/office/2007/relationships/hdphoto" Target="../media/hdphoto28.wdp"/><Relationship Id="rId9" Type="http://schemas.openxmlformats.org/officeDocument/2006/relationships/image" Target="../media/image1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78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147.jpg"/><Relationship Id="rId4" Type="http://schemas.microsoft.com/office/2007/relationships/hdphoto" Target="../media/hdphoto29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8.jpeg"/><Relationship Id="rId7" Type="http://schemas.microsoft.com/office/2007/relationships/hdphoto" Target="../media/hdphoto31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5" Type="http://schemas.microsoft.com/office/2007/relationships/hdphoto" Target="../media/hdphoto30.wdp"/><Relationship Id="rId4" Type="http://schemas.openxmlformats.org/officeDocument/2006/relationships/image" Target="../media/image149.png"/><Relationship Id="rId9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3.wdp"/><Relationship Id="rId3" Type="http://schemas.openxmlformats.org/officeDocument/2006/relationships/image" Target="../media/image152.jpg"/><Relationship Id="rId7" Type="http://schemas.openxmlformats.org/officeDocument/2006/relationships/image" Target="../media/image155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2.wdp"/><Relationship Id="rId11" Type="http://schemas.openxmlformats.org/officeDocument/2006/relationships/image" Target="../media/image158.png"/><Relationship Id="rId5" Type="http://schemas.openxmlformats.org/officeDocument/2006/relationships/image" Target="../media/image154.png"/><Relationship Id="rId10" Type="http://schemas.openxmlformats.org/officeDocument/2006/relationships/image" Target="../media/image157.png"/><Relationship Id="rId4" Type="http://schemas.openxmlformats.org/officeDocument/2006/relationships/image" Target="../media/image153.png"/><Relationship Id="rId9" Type="http://schemas.openxmlformats.org/officeDocument/2006/relationships/image" Target="../media/image15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59.jpg"/><Relationship Id="rId7" Type="http://schemas.openxmlformats.org/officeDocument/2006/relationships/image" Target="../media/image79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2.png"/><Relationship Id="rId5" Type="http://schemas.openxmlformats.org/officeDocument/2006/relationships/image" Target="../media/image161.png"/><Relationship Id="rId4" Type="http://schemas.openxmlformats.org/officeDocument/2006/relationships/image" Target="../media/image1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3.jpeg"/><Relationship Id="rId7" Type="http://schemas.openxmlformats.org/officeDocument/2006/relationships/image" Target="../media/image15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4.jpg"/><Relationship Id="rId7" Type="http://schemas.openxmlformats.org/officeDocument/2006/relationships/image" Target="../media/image17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2.pn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82.png"/><Relationship Id="rId7" Type="http://schemas.openxmlformats.org/officeDocument/2006/relationships/hyperlink" Target="http://sad15-rycheek.ucoz.ru/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detskiisad.rucheek-15@mail.ru" TargetMode="External"/><Relationship Id="rId5" Type="http://schemas.openxmlformats.org/officeDocument/2006/relationships/image" Target="../media/image184.png"/><Relationship Id="rId4" Type="http://schemas.openxmlformats.org/officeDocument/2006/relationships/image" Target="../media/image183.png"/><Relationship Id="rId9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4.wdp"/><Relationship Id="rId5" Type="http://schemas.openxmlformats.org/officeDocument/2006/relationships/image" Target="../media/image185.png"/><Relationship Id="rId4" Type="http://schemas.openxmlformats.org/officeDocument/2006/relationships/image" Target="../media/image18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4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microsoft.com/office/2007/relationships/hdphoto" Target="../media/hdphoto1.wdp"/><Relationship Id="rId17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13.png"/><Relationship Id="rId5" Type="http://schemas.openxmlformats.org/officeDocument/2006/relationships/image" Target="../media/image26.png"/><Relationship Id="rId15" Type="http://schemas.openxmlformats.org/officeDocument/2006/relationships/image" Target="../media/image29.png"/><Relationship Id="rId10" Type="http://schemas.openxmlformats.org/officeDocument/2006/relationships/image" Target="../media/image12.png"/><Relationship Id="rId4" Type="http://schemas.microsoft.com/office/2007/relationships/hdphoto" Target="../media/hdphoto8.wdp"/><Relationship Id="rId9" Type="http://schemas.microsoft.com/office/2007/relationships/hdphoto" Target="../media/hdphoto10.wdp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microsoft.com/office/2007/relationships/hdphoto" Target="../media/hdphoto3.wdp"/><Relationship Id="rId3" Type="http://schemas.openxmlformats.org/officeDocument/2006/relationships/image" Target="../media/image32.png"/><Relationship Id="rId7" Type="http://schemas.openxmlformats.org/officeDocument/2006/relationships/image" Target="../media/image28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2.wdp"/><Relationship Id="rId11" Type="http://schemas.microsoft.com/office/2007/relationships/hdphoto" Target="../media/hdphoto1.wdp"/><Relationship Id="rId5" Type="http://schemas.openxmlformats.org/officeDocument/2006/relationships/image" Target="../media/image33.png"/><Relationship Id="rId10" Type="http://schemas.openxmlformats.org/officeDocument/2006/relationships/image" Target="../media/image13.png"/><Relationship Id="rId4" Type="http://schemas.microsoft.com/office/2007/relationships/hdphoto" Target="../media/hdphoto11.wdp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3.png"/><Relationship Id="rId18" Type="http://schemas.openxmlformats.org/officeDocument/2006/relationships/image" Target="../media/image40.png"/><Relationship Id="rId3" Type="http://schemas.openxmlformats.org/officeDocument/2006/relationships/image" Target="../media/image34.png"/><Relationship Id="rId21" Type="http://schemas.openxmlformats.org/officeDocument/2006/relationships/image" Target="../media/image42.png"/><Relationship Id="rId7" Type="http://schemas.openxmlformats.org/officeDocument/2006/relationships/image" Target="../media/image36.png"/><Relationship Id="rId12" Type="http://schemas.openxmlformats.org/officeDocument/2006/relationships/image" Target="../media/image6.png"/><Relationship Id="rId17" Type="http://schemas.openxmlformats.org/officeDocument/2006/relationships/image" Target="../media/image39.png"/><Relationship Id="rId2" Type="http://schemas.openxmlformats.org/officeDocument/2006/relationships/image" Target="../media/image1.png"/><Relationship Id="rId16" Type="http://schemas.openxmlformats.org/officeDocument/2006/relationships/image" Target="../media/image38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microsoft.com/office/2007/relationships/hdphoto" Target="../media/hdphoto1.wdp"/><Relationship Id="rId5" Type="http://schemas.openxmlformats.org/officeDocument/2006/relationships/image" Target="../media/image35.png"/><Relationship Id="rId15" Type="http://schemas.microsoft.com/office/2007/relationships/hdphoto" Target="../media/hdphoto4.wdp"/><Relationship Id="rId10" Type="http://schemas.openxmlformats.org/officeDocument/2006/relationships/image" Target="../media/image37.png"/><Relationship Id="rId19" Type="http://schemas.openxmlformats.org/officeDocument/2006/relationships/image" Target="../media/image41.png"/><Relationship Id="rId4" Type="http://schemas.microsoft.com/office/2007/relationships/hdphoto" Target="../media/hdphoto13.wdp"/><Relationship Id="rId9" Type="http://schemas.openxmlformats.org/officeDocument/2006/relationships/image" Target="../media/image16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3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50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11" Type="http://schemas.openxmlformats.org/officeDocument/2006/relationships/image" Target="../media/image16.png"/><Relationship Id="rId5" Type="http://schemas.openxmlformats.org/officeDocument/2006/relationships/image" Target="../media/image49.png"/><Relationship Id="rId15" Type="http://schemas.microsoft.com/office/2007/relationships/hdphoto" Target="../media/hdphoto1.wdp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25" y="-430"/>
            <a:ext cx="6937849" cy="99068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637" y="91631"/>
            <a:ext cx="6702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15 «Ручеёк»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5164" y="1298036"/>
            <a:ext cx="55554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ИНЖЕНЕРНАЯ КНИГА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8940" y="1698146"/>
            <a:ext cx="63878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66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onotype Corsiva" panose="03010101010201010101" pitchFamily="66" charset="0"/>
              </a:rPr>
              <a:t>«Швейная академия»</a:t>
            </a:r>
            <a:endParaRPr lang="ru-RU" sz="4400" b="1" dirty="0">
              <a:ln w="66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9540" y="2487450"/>
            <a:ext cx="451103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подготовила команда </a:t>
            </a:r>
          </a:p>
          <a:p>
            <a:pPr algn="ctr"/>
            <a:r>
              <a:rPr lang="ru-RU" sz="2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NEO-</a:t>
            </a:r>
            <a:r>
              <a:rPr lang="ru-RU" sz="2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РОБОТЯГИ»:</a:t>
            </a:r>
          </a:p>
          <a:p>
            <a:pPr algn="ctr"/>
            <a:r>
              <a:rPr lang="ru-RU" sz="2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Лысов Матвей, 6 лет</a:t>
            </a:r>
          </a:p>
          <a:p>
            <a:pPr algn="ctr"/>
            <a:r>
              <a:rPr lang="ru-RU" sz="2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Казанцева Арина, 7 лет</a:t>
            </a:r>
          </a:p>
          <a:p>
            <a:pPr algn="ctr"/>
            <a:r>
              <a:rPr lang="ru-RU" sz="2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</a:t>
            </a:r>
            <a:r>
              <a:rPr lang="ru-RU" sz="22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ru-RU" sz="22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Воронина </a:t>
            </a:r>
            <a:r>
              <a:rPr lang="ru-RU" sz="2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М.С</a:t>
            </a:r>
            <a:r>
              <a:rPr lang="ru-RU" sz="22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воспитатель;</a:t>
            </a:r>
          </a:p>
          <a:p>
            <a:pPr algn="ctr"/>
            <a:r>
              <a:rPr lang="ru-RU" sz="2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2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Ретина И.В  - воспитатель</a:t>
            </a:r>
            <a:endParaRPr lang="ru-RU" sz="22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393" y="6781601"/>
            <a:ext cx="4965011" cy="3437316"/>
          </a:xfrm>
          <a:prstGeom prst="rect">
            <a:avLst/>
          </a:prstGeom>
        </p:spPr>
      </p:pic>
      <p:pic>
        <p:nvPicPr>
          <p:cNvPr id="10" name="Picture 2" descr="https://img-fotki.yandex.ru/get/68946/200418627.12d/0_1608e6_e6e19aa7_ori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75" y="676406"/>
            <a:ext cx="6284149" cy="4860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thypix.com/wp-content/uploads/2020/04/white-arrow-83-700x57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997615" y="6436091"/>
            <a:ext cx="1404835" cy="57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850310" y="5625126"/>
            <a:ext cx="2294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п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одробнее о проекте…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7311" y="4760724"/>
            <a:ext cx="3858957" cy="51452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99" b="98894" l="34725" r="66945"/>
                    </a14:imgEffect>
                  </a14:imgLayer>
                </a14:imgProps>
              </a:ext>
            </a:extLst>
          </a:blip>
          <a:srcRect l="32619" t="37607" r="32752"/>
          <a:stretch/>
        </p:blipFill>
        <p:spPr>
          <a:xfrm>
            <a:off x="5106911" y="5349919"/>
            <a:ext cx="1829022" cy="1741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/>
          <a:srcRect l="56991" t="24313" r="16543" b="29677"/>
          <a:stretch/>
        </p:blipFill>
        <p:spPr>
          <a:xfrm>
            <a:off x="5533690" y="5740723"/>
            <a:ext cx="1053253" cy="10294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3173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25" y="-430"/>
            <a:ext cx="6937849" cy="99068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6460" y="207499"/>
            <a:ext cx="619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ПРОЦЕССА ПОДГОТОВКИ ПРОЕКТА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648" y="1038496"/>
            <a:ext cx="6552701" cy="8148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0020" marR="237480" indent="-6350" algn="just">
              <a:lnSpc>
                <a:spcPct val="107000"/>
              </a:lnSpc>
              <a:spcAft>
                <a:spcPts val="13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Современные дети живут в эпоху активной информатизации и роботостроения. Согласно реализации Указа Президента РФ «О стратегии развития информационного общества в Российской Федерации на 2017 - 2030 годы» утверждена Программа «Цифровая экономика Российской Федерации».  </a:t>
            </a:r>
          </a:p>
          <a:p>
            <a:pPr marL="351140" marR="2540" indent="443211" algn="just">
              <a:lnSpc>
                <a:spcPct val="126000"/>
              </a:lnSpc>
              <a:spcAft>
                <a:spcPts val="80"/>
              </a:spcAft>
            </a:pP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Около 65% сегодняшних детей будут работать по специальностям, которых пока не существует. Стремительно развивается наука, возникают новые отрасли производства, появляются новые профессии. Со временем человечество стало поручать рутинную и тяжелую работу компьютерным алгоритмам. Сегодня применение роботов в современном мире уже никого не удивляет. На плечи механических друзей ложится множество разнообразных задач. Медицина, легкая промышленность, </a:t>
            </a:r>
            <a:r>
              <a:rPr lang="ru-RU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гос.обеспечение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основные области применения роботов. Однако с каждым годом появляется все больше работы, которая по зубам искусственному интеллекту. </a:t>
            </a:r>
          </a:p>
          <a:p>
            <a:pPr marL="360665" marR="2540" indent="443211">
              <a:lnSpc>
                <a:spcPct val="107000"/>
              </a:lnSpc>
              <a:spcAft>
                <a:spcPts val="42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60" y="323075"/>
            <a:ext cx="726184" cy="627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-252" t="-35366" r="252" b="35366"/>
          <a:stretch/>
        </p:blipFill>
        <p:spPr>
          <a:xfrm>
            <a:off x="4708216" y="6926893"/>
            <a:ext cx="2149783" cy="28663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9925" y="8638319"/>
            <a:ext cx="1821906" cy="12681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1146" y="8749293"/>
            <a:ext cx="1735703" cy="115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1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25" y="-430"/>
            <a:ext cx="6937849" cy="99068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004" y="211018"/>
            <a:ext cx="619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ПРОЦЕССА ПОДГОТОВКИ ПРОЕКТА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6694" y="1042015"/>
            <a:ext cx="6552701" cy="5326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0020" marR="237480" indent="-6350" algn="ctr">
              <a:lnSpc>
                <a:spcPct val="107000"/>
              </a:lnSpc>
              <a:spcAft>
                <a:spcPts val="13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Актуальность.</a:t>
            </a:r>
          </a:p>
          <a:p>
            <a:pPr marL="240020" marR="237480" indent="-6350" algn="just">
              <a:lnSpc>
                <a:spcPct val="107000"/>
              </a:lnSpc>
              <a:spcAft>
                <a:spcPts val="130"/>
              </a:spcAft>
            </a:pP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То, чем будет заниматься человек в будущем, существенно будет влиять на финансовое положение, социальный статус, общество, с которым придется пересекаться и общаться, на всю жизнь в целом. С каждым годом наука развивается, исследования не стоят на месте. И отрасль связанная с роботостроением. Профессии усовершенствуются в мире очень быстро. А самое главное, что развитие робототехники происходит постоянно. Поэтому мы решили посвятить свой проект теме: 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«Швейная академия».   </a:t>
            </a:r>
            <a:endParaRPr lang="ru-RU" sz="2000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7490" marR="2540" indent="-6350" algn="just">
              <a:lnSpc>
                <a:spcPct val="107000"/>
              </a:lnSpc>
              <a:spcAft>
                <a:spcPts val="34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 проекта:  </a:t>
            </a:r>
          </a:p>
          <a:p>
            <a:pPr marL="357490" marR="2540" indent="-6350">
              <a:lnSpc>
                <a:spcPct val="107000"/>
              </a:lnSpc>
              <a:spcAft>
                <a:spcPts val="340"/>
              </a:spcAft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Расширять 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представления детей дошкольного возраста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 профессиях повышенной опасности 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средствам робототехнического набора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MatataLab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510" y="416166"/>
            <a:ext cx="784054" cy="7601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6" b="98889" l="10000" r="90000"/>
                    </a14:imgEffect>
                  </a14:imgLayer>
                </a14:imgProps>
              </a:ext>
            </a:extLst>
          </a:blip>
          <a:srcRect b="43491"/>
          <a:stretch/>
        </p:blipFill>
        <p:spPr>
          <a:xfrm>
            <a:off x="-413359" y="6135536"/>
            <a:ext cx="5004238" cy="37704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50741" l="9889" r="89988">
                        <a14:foregroundMark x1="52163" y1="35833" x2="64648" y2="33981"/>
                        <a14:foregroundMark x1="40049" y1="48426" x2="40049" y2="50556"/>
                        <a14:foregroundMark x1="49320" y1="49444" x2="58962" y2="4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61"/>
          <a:stretch/>
        </p:blipFill>
        <p:spPr>
          <a:xfrm>
            <a:off x="3550304" y="6225436"/>
            <a:ext cx="3037260" cy="17561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6235" y="7531212"/>
            <a:ext cx="3676468" cy="25623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6295054"/>
            <a:ext cx="1763908" cy="16169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5802" y="6368730"/>
            <a:ext cx="1449004" cy="150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5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25" y="-430"/>
            <a:ext cx="6937849" cy="99068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004" y="211018"/>
            <a:ext cx="6192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ПРОЦЕССА ПОДГОТОВКИ ПРОЕКТА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6695" y="1042015"/>
            <a:ext cx="6372388" cy="3845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490" marR="2540" indent="-6350">
              <a:lnSpc>
                <a:spcPct val="107000"/>
              </a:lnSpc>
              <a:spcAft>
                <a:spcPts val="340"/>
              </a:spcAft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</a:p>
          <a:p>
            <a:pPr marL="285738" indent="-285738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оздать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реализации собственного проекта: составлять план действий, осуществлять анализ и оценку проделанной работы;</a:t>
            </a:r>
          </a:p>
          <a:p>
            <a:pPr marL="285738" indent="-285738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спользовать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то, что уже умеем и знаем в программировании конструктора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MatataLab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38" indent="-285738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отивировать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к реализации полученных знаний путем создания модели реального объекта;</a:t>
            </a:r>
          </a:p>
          <a:p>
            <a:pPr marL="285738" indent="-285738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конструкторские, инженерные и вычислительные навыки, умение самостоятельно решать технические задачи в процессе конструирования модели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30" l="0" r="998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39" y="4202349"/>
            <a:ext cx="2860561" cy="4101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6695" y="4747098"/>
            <a:ext cx="3891064" cy="5005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38" lvl="0" indent="-285738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азвивать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мелкую моторику движений, координацию рук и глаз;</a:t>
            </a:r>
          </a:p>
          <a:p>
            <a:pPr marL="285738" lvl="0" indent="-285738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одействовать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воспитанию личностных качеств (воля, самоконтроль, терпение) в процессе совместной продуктивной деятельности;</a:t>
            </a:r>
          </a:p>
          <a:p>
            <a:pPr marL="285738" lvl="0" indent="-285738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пособствовать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эмоционально-коммуникативной сферы и индивидуальному самовыражению детей в процессе продуктивной творческой деятельности.</a:t>
            </a:r>
          </a:p>
          <a:p>
            <a:pPr marL="357490" marR="2540" lvl="0" indent="-6350">
              <a:lnSpc>
                <a:spcPct val="107000"/>
              </a:lnSpc>
              <a:spcAft>
                <a:spcPts val="340"/>
              </a:spcAft>
            </a:pPr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477" y="7950131"/>
            <a:ext cx="3088108" cy="215604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5" y="1497862"/>
            <a:ext cx="392906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4" y="2359701"/>
            <a:ext cx="437837" cy="4031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4259" y="2964849"/>
            <a:ext cx="505310" cy="43640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5" y="3585405"/>
            <a:ext cx="392906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70" y="4716691"/>
            <a:ext cx="437837" cy="403157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5119" y="5727378"/>
            <a:ext cx="392906" cy="360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-37270" y="7156128"/>
            <a:ext cx="505310" cy="41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66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9"/>
            <a:ext cx="6937849" cy="99068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5439" y="316381"/>
            <a:ext cx="4941899" cy="1850174"/>
          </a:xfrm>
        </p:spPr>
        <p:txBody>
          <a:bodyPr/>
          <a:lstStyle/>
          <a:p>
            <a:pPr algn="ctr" defTabSz="914361">
              <a:spcBef>
                <a:spcPts val="0"/>
              </a:spcBef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ОПИСАНИЕ ПРОЦЕССА ПОДГОТОВКИ ПРОЕКТА</a:t>
            </a:r>
            <a:r>
              <a:rPr lang="ru-RU" sz="2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4301" y="1218340"/>
            <a:ext cx="4572002" cy="4243481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 проекта : познавательно-исследовательский.</a:t>
            </a:r>
          </a:p>
          <a:p>
            <a:pPr lvl="0">
              <a:buClr>
                <a:srgbClr val="A53010"/>
              </a:buClr>
            </a:pP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проекта: Казанцева Арина, Лысов Матвей</a:t>
            </a:r>
          </a:p>
          <a:p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проекта: Воронина Марина Сергеевна, Ретина Ирина Владимировна</a:t>
            </a:r>
          </a:p>
          <a:p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Команда: </a:t>
            </a:r>
            <a:r>
              <a:rPr lang="en-US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Neo – </a:t>
            </a:r>
            <a:r>
              <a:rPr lang="ru-RU" sz="2400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роботяги</a:t>
            </a:r>
            <a:endParaRPr lang="ru-RU" sz="2400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Срок реализации проекта: краткосрочный (март-апрель)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79352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56695" y="5224374"/>
            <a:ext cx="4425619" cy="5900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40123" r="99877">
                        <a14:backgroundMark x1="52716" y1="27778" x2="37531" y2="63148"/>
                        <a14:backgroundMark x1="55679" y1="38519" x2="49383" y2="57870"/>
                        <a14:backgroundMark x1="50247" y1="58426" x2="40864" y2="69352"/>
                        <a14:backgroundMark x1="41111" y1="80370" x2="52222" y2="99815"/>
                        <a14:backgroundMark x1="68642" y1="95648" x2="68642" y2="99815"/>
                        <a14:backgroundMark x1="90988" y1="45556" x2="90247" y2="50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3893" y="3847292"/>
            <a:ext cx="4544031" cy="60587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3915" y="7823072"/>
            <a:ext cx="2977292" cy="20829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07999" y="3070330"/>
            <a:ext cx="1114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Обо мне…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3182" y="2436807"/>
            <a:ext cx="1114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Обо мне…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48765" y="7353391"/>
            <a:ext cx="2186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Ожидаемые результаты…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4" name="Picture 4" descr="https://thypix.com/wp-content/uploads/2020/04/white-arrow-83-700x577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9184">
            <a:off x="1953471" y="6224426"/>
            <a:ext cx="1076418" cy="88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77842" y="1036420"/>
            <a:ext cx="1687097" cy="1770968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3" t="38300" r="20471" b="47447"/>
          <a:stretch/>
        </p:blipFill>
        <p:spPr bwMode="auto">
          <a:xfrm>
            <a:off x="5558256" y="1321683"/>
            <a:ext cx="886217" cy="889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6262" y="3070330"/>
            <a:ext cx="1857080" cy="1709985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2" t="37844" r="19116" b="45948"/>
          <a:stretch/>
        </p:blipFill>
        <p:spPr bwMode="auto">
          <a:xfrm>
            <a:off x="5700358" y="3489474"/>
            <a:ext cx="933959" cy="8716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476" y="5276246"/>
            <a:ext cx="1900621" cy="184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0" t="38701" r="19725" b="44628"/>
          <a:stretch/>
        </p:blipFill>
        <p:spPr bwMode="auto">
          <a:xfrm>
            <a:off x="3396980" y="5740618"/>
            <a:ext cx="1000674" cy="996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13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65" y="-859"/>
            <a:ext cx="6937849" cy="99068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9128" y="298174"/>
            <a:ext cx="6177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СОЦИАЛЬНЫМИ ПАРТНЕРАМИ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6834" y="1194688"/>
            <a:ext cx="61772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Приступили к сбору информации. Мы обратились в редакцию газеты «</a:t>
            </a:r>
            <a:r>
              <a:rPr lang="ru-RU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Сергачская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жизнь» и на «</a:t>
            </a:r>
            <a:r>
              <a:rPr lang="ru-RU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Сергачское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телевидение», где нам предоставили необходимую информацию о </a:t>
            </a:r>
            <a:r>
              <a:rPr lang="ru-RU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Сергачской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швейной фабрике.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5373" y="6585961"/>
            <a:ext cx="6211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Рассмотрели фотографии, которые нам предоставила редакция газеты «</a:t>
            </a:r>
            <a:r>
              <a:rPr lang="ru-RU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Сергачская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жизнь»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636" y="7073214"/>
            <a:ext cx="2148413" cy="28659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" b="98426" l="10000" r="964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318"/>
          <a:stretch/>
        </p:blipFill>
        <p:spPr>
          <a:xfrm>
            <a:off x="-872938" y="7294276"/>
            <a:ext cx="3864893" cy="2611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987" y="2730274"/>
            <a:ext cx="3093396" cy="3751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0103" y="4617820"/>
            <a:ext cx="2438946" cy="23516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2034" y="7313435"/>
            <a:ext cx="2338524" cy="24254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14063" y="3158519"/>
            <a:ext cx="2942542" cy="196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0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25" y="-430"/>
            <a:ext cx="6937849" cy="99068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9503" y="424692"/>
            <a:ext cx="55887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 детей вновь появились вопросы, </a:t>
            </a:r>
          </a:p>
          <a:p>
            <a:pPr algn="just"/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устроено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производство? Какая же </a:t>
            </a:r>
          </a:p>
          <a:p>
            <a:pPr algn="just"/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 самая важная на фабрике?</a:t>
            </a:r>
          </a:p>
          <a:p>
            <a:pPr algn="just"/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Решили связаться с директором Сергачской швейной фабрики 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обсудили важность каждой профессии.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49690" y="5728207"/>
            <a:ext cx="562854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обсуждения мы решили нарисовать швейный цех, 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раскройный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цех, профессии людей, работающих на фабрике.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1"/>
          <a:stretch/>
        </p:blipFill>
        <p:spPr>
          <a:xfrm>
            <a:off x="438405" y="2642749"/>
            <a:ext cx="2732812" cy="2806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3036"/>
          <a:stretch/>
        </p:blipFill>
        <p:spPr>
          <a:xfrm>
            <a:off x="3832698" y="2642749"/>
            <a:ext cx="2665277" cy="27501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03" y="7020869"/>
            <a:ext cx="2206616" cy="26706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97" y="7020869"/>
            <a:ext cx="2132563" cy="26280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1430" y="-75779"/>
            <a:ext cx="1623004" cy="156214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6988" y="8266750"/>
            <a:ext cx="2073325" cy="138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9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782" y="0"/>
            <a:ext cx="6935782" cy="990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2596" y="6467252"/>
            <a:ext cx="31175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Матвей: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узнал, что </a:t>
            </a:r>
            <a:r>
              <a:rPr lang="ru-RU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Сергачская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швейная фабрик занимает большую территорию. На этой территории находятся разные цеха: швейный цех, раскройный цех и цех с готовой продукцией 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58158" y="1424020"/>
            <a:ext cx="328179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Арина: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Оказывается, на </a:t>
            </a:r>
            <a:r>
              <a:rPr lang="ru-RU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Сергачской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швейной фабрике трудится большое количество людей разных профессий,  закройщики, швеи, технолог, наладчик швейного оборудования.  Каждая из этих профессий важная и тяжелая.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55" y="412059"/>
            <a:ext cx="6122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сбора всей информации про </a:t>
            </a:r>
          </a:p>
          <a:p>
            <a:pPr algn="ctr"/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Сергачскую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швейную фабрику мы узнали, что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532004"/>
            <a:ext cx="3288454" cy="47551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31" y="3501956"/>
            <a:ext cx="4772618" cy="63634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033" y="1300049"/>
            <a:ext cx="1408874" cy="13559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0407" y="4676252"/>
            <a:ext cx="2072820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56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25" y="-430"/>
            <a:ext cx="6937849" cy="99068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69342" y="396815"/>
            <a:ext cx="5851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представляли свои рисунки и </a:t>
            </a:r>
          </a:p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обсуждали важность каждой профессии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3270" y="7351455"/>
            <a:ext cx="59634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Ребята сделали вывод.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профессия на фабрике сложна и очень важна. Работая над проектом мы поняли, что там работает очень много людей, их труд тяжелый.</a:t>
            </a:r>
          </a:p>
          <a:p>
            <a:pPr algn="just"/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увиденного ребятам захотелось построить макет 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моделей, которые будут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экономить время людей, а также 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сделают труд 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безопасным 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комфортным.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9343" y="4224615"/>
            <a:ext cx="5851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группе. Выбор самой важной профессии на Швейной фабрике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060" y="5040093"/>
            <a:ext cx="2871932" cy="2052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2"/>
          <a:stretch/>
        </p:blipFill>
        <p:spPr>
          <a:xfrm>
            <a:off x="245361" y="5040093"/>
            <a:ext cx="2964767" cy="2052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4" y="1158711"/>
            <a:ext cx="2258920" cy="3011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960" y="1174668"/>
            <a:ext cx="2267207" cy="302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11" y="4224614"/>
            <a:ext cx="1210379" cy="12553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0073" y="138241"/>
            <a:ext cx="1097927" cy="8995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1390" y="-431"/>
            <a:ext cx="1112476" cy="10950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04703" y="4108081"/>
            <a:ext cx="831947" cy="87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5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25" y="-430"/>
            <a:ext cx="6937849" cy="99068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5870" y="156775"/>
            <a:ext cx="6314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ТЕХНОЛОГИЧЕСКАЯ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ЧАСТЬ ПРОЕКТА.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КОНСТРУКЦИЙ ОСНОВНЫХ МЕХАНИЗМОВ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4774" y="1721331"/>
            <a:ext cx="613525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определения цели и задач проекта, исследовательских мероприятий мы обсудили, какие модели механизмов будем создавать для нашего проекта «Швейная академия»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Приняли решение, что наш проект будет состоять из 3 цехов и демонстрационного зала. Разработкой моделей для проекта «Швейная академия» и программированием устройств занимались дети подготовительной группы с помощью педагогов. 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проекта мы решили использовать:</a:t>
            </a:r>
          </a:p>
          <a:p>
            <a:pPr marL="285738" indent="-285738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MatataLab</a:t>
            </a:r>
            <a:endParaRPr lang="ru-RU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38" indent="-285738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Tale –bot</a:t>
            </a:r>
          </a:p>
          <a:p>
            <a:pPr marL="285738" indent="-285738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Huna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38" indent="-285738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 Education 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endParaRPr lang="ru-RU" sz="20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38" indent="-285738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 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Duplo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38" indent="-285738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Разные материалы для декораций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77" y="7616401"/>
            <a:ext cx="2769681" cy="20772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274" y="7693456"/>
            <a:ext cx="2665431" cy="19990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" b="99907" l="10000" r="97531">
                        <a14:backgroundMark x1="47407" y1="23056" x2="50247" y2="33704"/>
                        <a14:backgroundMark x1="51111" y1="98981" x2="51358" y2="92685"/>
                        <a14:backgroundMark x1="52222" y1="54167" x2="52716" y2="50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906" y="6620841"/>
            <a:ext cx="2464191" cy="3285589"/>
          </a:xfrm>
          <a:prstGeom prst="rect">
            <a:avLst/>
          </a:prstGeom>
        </p:spPr>
      </p:pic>
      <p:pic>
        <p:nvPicPr>
          <p:cNvPr id="7170" name="Picture 2" descr="https://123azbuka.ru/upload/iblock/cac/cacbba5ba483130f88825f0c8ae8800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286" l="4000" r="97524">
                        <a14:foregroundMark x1="34857" y1="53905" x2="34857" y2="3810"/>
                        <a14:foregroundMark x1="76571" y1="57333" x2="82476" y2="44000"/>
                        <a14:foregroundMark x1="49905" y1="87429" x2="64190" y2="81524"/>
                        <a14:foregroundMark x1="74095" y1="82476" x2="80762" y2="72381"/>
                        <a14:foregroundMark x1="13143" y1="93333" x2="62476" y2="72381"/>
                        <a14:foregroundMark x1="13905" y1="89143" x2="8000" y2="65714"/>
                        <a14:foregroundMark x1="73333" y1="89143" x2="70857" y2="67429"/>
                        <a14:foregroundMark x1="84952" y1="85714" x2="84952" y2="74857"/>
                        <a14:foregroundMark x1="87429" y1="47238" x2="84952" y2="41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326" y="5826869"/>
            <a:ext cx="1282124" cy="128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mart.digis.ru/upload/resize_cache/iblock/317/260_210_2/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095" b="72381" l="1538" r="65000">
                        <a14:foregroundMark x1="17308" y1="69524" x2="55000" y2="66190"/>
                        <a14:foregroundMark x1="56154" y1="69524" x2="61154" y2="67619"/>
                        <a14:foregroundMark x1="8077" y1="70476" x2="15385" y2="70000"/>
                        <a14:foregroundMark x1="3462" y1="70476" x2="7692" y2="70476"/>
                        <a14:foregroundMark x1="28846" y1="70476" x2="29231" y2="719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" t="17601" r="33399" b="28053"/>
          <a:stretch/>
        </p:blipFill>
        <p:spPr bwMode="auto">
          <a:xfrm>
            <a:off x="612775" y="6543087"/>
            <a:ext cx="1534213" cy="1017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avatars.mds.yandex.net/get-mpic/372220/img_id6226816482642654035/ori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607" y="4826670"/>
            <a:ext cx="1190980" cy="9208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naukavsem.ru/upload/iblock/f9d/f9de5660316ab7c61453bf1cf545c5c7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952" l="336" r="98826">
                        <a14:foregroundMark x1="25336" y1="41300" x2="34060" y2="10692"/>
                        <a14:foregroundMark x1="42282" y1="8386" x2="70638" y2="8386"/>
                        <a14:foregroundMark x1="63926" y1="12159" x2="77517" y2="41509"/>
                        <a14:foregroundMark x1="52852" y1="65199" x2="70134" y2="57233"/>
                        <a14:foregroundMark x1="28356" y1="55975" x2="45805" y2="67505"/>
                        <a14:foregroundMark x1="28523" y1="62264" x2="28356" y2="53878"/>
                        <a14:foregroundMark x1="29866" y1="54507" x2="29195" y2="48428"/>
                        <a14:foregroundMark x1="23322" y1="45702" x2="22315" y2="27044"/>
                        <a14:foregroundMark x1="21477" y1="24109" x2="29698" y2="19706"/>
                        <a14:foregroundMark x1="28356" y1="15304" x2="26342" y2="6080"/>
                        <a14:foregroundMark x1="33725" y1="9224" x2="44631" y2="1258"/>
                        <a14:foregroundMark x1="46309" y1="1677" x2="56879" y2="2096"/>
                        <a14:foregroundMark x1="69463" y1="14256" x2="75503" y2="5241"/>
                        <a14:foregroundMark x1="72987" y1="22851" x2="68456" y2="15304"/>
                        <a14:foregroundMark x1="74832" y1="23899" x2="78020" y2="26205"/>
                        <a14:foregroundMark x1="77852" y1="44025" x2="70134" y2="48637"/>
                        <a14:foregroundMark x1="46477" y1="63941" x2="51007" y2="60797"/>
                        <a14:foregroundMark x1="81711" y1="66457" x2="96477" y2="65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547" y="6279867"/>
            <a:ext cx="1824883" cy="146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 descr="https://crossroad.com/img/items/42/38/61/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2" descr="https://crossroad.com/img/items/42/38/61/default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4" descr="https://crossroad.com/img/items/42/38/61/default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6" descr="https://crossroad.com/img/items/42/38/61/default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6" name="Picture 18" descr="http://avatars.mds.yandex.net/get-mpic/397397/img_id4370614672580658427/ori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56" b="98003" l="1471" r="978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420" y="4623728"/>
            <a:ext cx="1158285" cy="132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7469" y="234178"/>
            <a:ext cx="964621" cy="10133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4601" y="312737"/>
            <a:ext cx="1723618" cy="115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5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849" y="0"/>
            <a:ext cx="6937849" cy="99068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450" y="76809"/>
            <a:ext cx="5705061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проект состоит из:</a:t>
            </a:r>
          </a:p>
          <a:p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Раскройный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цех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Швейный цех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Цех, готовой продукции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Демонстрационный зал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 Модель полицейского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Модель пожарного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Модель электрика</a:t>
            </a: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Модель 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лаборанта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Робот -конструктор</a:t>
            </a:r>
            <a:endParaRPr lang="ru-RU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58"/>
          <a:stretch/>
        </p:blipFill>
        <p:spPr>
          <a:xfrm>
            <a:off x="4707596" y="745948"/>
            <a:ext cx="1864077" cy="14810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0" b="37838"/>
          <a:stretch/>
        </p:blipFill>
        <p:spPr>
          <a:xfrm>
            <a:off x="4707596" y="2484345"/>
            <a:ext cx="1864077" cy="13590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4"/>
          <a:stretch/>
        </p:blipFill>
        <p:spPr>
          <a:xfrm>
            <a:off x="4707596" y="5890927"/>
            <a:ext cx="1764801" cy="13132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65" y="4132445"/>
            <a:ext cx="1864077" cy="1398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9" t="11578" r="15461" b="13404"/>
          <a:stretch/>
        </p:blipFill>
        <p:spPr>
          <a:xfrm>
            <a:off x="2955147" y="3354248"/>
            <a:ext cx="1455035" cy="20599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t="8812" r="5532" b="23103"/>
          <a:stretch/>
        </p:blipFill>
        <p:spPr>
          <a:xfrm>
            <a:off x="2938621" y="5757228"/>
            <a:ext cx="1505212" cy="19937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17748" r="8652" b="17996"/>
          <a:stretch/>
        </p:blipFill>
        <p:spPr>
          <a:xfrm>
            <a:off x="5094999" y="7652373"/>
            <a:ext cx="1506734" cy="19306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5-конечная звезда 9"/>
          <p:cNvSpPr/>
          <p:nvPr/>
        </p:nvSpPr>
        <p:spPr>
          <a:xfrm>
            <a:off x="4556450" y="1830616"/>
            <a:ext cx="538549" cy="490138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1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3" name="5-конечная звезда 12"/>
          <p:cNvSpPr/>
          <p:nvPr/>
        </p:nvSpPr>
        <p:spPr>
          <a:xfrm>
            <a:off x="4707596" y="3542058"/>
            <a:ext cx="433288" cy="297034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4" name="5-конечная звезда 13"/>
          <p:cNvSpPr/>
          <p:nvPr/>
        </p:nvSpPr>
        <p:spPr>
          <a:xfrm>
            <a:off x="4673365" y="6813357"/>
            <a:ext cx="377004" cy="347588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5" name="5-конечная звезда 14"/>
          <p:cNvSpPr/>
          <p:nvPr/>
        </p:nvSpPr>
        <p:spPr>
          <a:xfrm>
            <a:off x="4696509" y="5188804"/>
            <a:ext cx="473889" cy="298594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6" name="5-конечная звезда 15"/>
          <p:cNvSpPr/>
          <p:nvPr/>
        </p:nvSpPr>
        <p:spPr>
          <a:xfrm>
            <a:off x="2752690" y="4805720"/>
            <a:ext cx="745500" cy="60079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5</a:t>
            </a:r>
          </a:p>
        </p:txBody>
      </p:sp>
      <p:sp>
        <p:nvSpPr>
          <p:cNvPr id="17" name="5-конечная звезда 16"/>
          <p:cNvSpPr/>
          <p:nvPr/>
        </p:nvSpPr>
        <p:spPr>
          <a:xfrm>
            <a:off x="2779682" y="7031685"/>
            <a:ext cx="745500" cy="600790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6</a:t>
            </a:r>
          </a:p>
        </p:txBody>
      </p:sp>
      <p:sp>
        <p:nvSpPr>
          <p:cNvPr id="19" name="5-конечная звезда 18"/>
          <p:cNvSpPr/>
          <p:nvPr/>
        </p:nvSpPr>
        <p:spPr>
          <a:xfrm>
            <a:off x="5050369" y="9025622"/>
            <a:ext cx="525638" cy="514386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7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/>
          <a:srcRect t="20943" b="7437"/>
          <a:stretch/>
        </p:blipFill>
        <p:spPr>
          <a:xfrm>
            <a:off x="263520" y="7502031"/>
            <a:ext cx="2419182" cy="23101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52432" y="7894465"/>
            <a:ext cx="1686648" cy="2094189"/>
          </a:xfrm>
          <a:prstGeom prst="rect">
            <a:avLst/>
          </a:prstGeom>
        </p:spPr>
      </p:pic>
      <p:sp>
        <p:nvSpPr>
          <p:cNvPr id="18" name="5-конечная звезда 17"/>
          <p:cNvSpPr/>
          <p:nvPr/>
        </p:nvSpPr>
        <p:spPr>
          <a:xfrm>
            <a:off x="3219919" y="9398459"/>
            <a:ext cx="556542" cy="369046"/>
          </a:xfrm>
          <a:prstGeom prst="star5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6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5" t="7111" r="16311" b="37997"/>
          <a:stretch/>
        </p:blipFill>
        <p:spPr>
          <a:xfrm>
            <a:off x="192819" y="5069560"/>
            <a:ext cx="2164341" cy="20913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5-конечная звезда 22"/>
          <p:cNvSpPr/>
          <p:nvPr/>
        </p:nvSpPr>
        <p:spPr>
          <a:xfrm>
            <a:off x="263520" y="6547566"/>
            <a:ext cx="534148" cy="575308"/>
          </a:xfrm>
          <a:prstGeom prst="star5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03225" y="6662353"/>
            <a:ext cx="63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9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19351" y="311019"/>
            <a:ext cx="2188245" cy="210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420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25" y="-430"/>
            <a:ext cx="6937849" cy="99068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543" y="245271"/>
            <a:ext cx="6048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ДЕВИЗ КОМАНДЫ: </a:t>
            </a:r>
          </a:p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«БУДЕМ С ЭПОХОЙ В НОГУ ШАГАТЬ,</a:t>
            </a:r>
          </a:p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РЕГИОН СТАНЕМ МЫ РАЗВИВАТЬ!»</a:t>
            </a:r>
            <a:r>
              <a:rPr lang="ru-RU" sz="2000" b="1" dirty="0" smtClean="0">
                <a:solidFill>
                  <a:srgbClr val="0033CC"/>
                </a:solidFill>
              </a:rPr>
              <a:t> </a:t>
            </a: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9925" y="8111955"/>
            <a:ext cx="22946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Расскажем Вам о Швейной промышленности 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anose="02020603050405020304" pitchFamily="18" charset="0"/>
              </a:rPr>
              <a:t>города Сергача…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6259" y="1688389"/>
            <a:ext cx="3049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Командный раздел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8863" y="2063052"/>
            <a:ext cx="4122099" cy="5861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80227" y="2516737"/>
            <a:ext cx="347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Меня зовут Матвей, а меня зовут Арина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82066" y="3068086"/>
            <a:ext cx="3673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нашего проекта: воспитатели : Воронина М.С., Ретина И.В.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89" b="99815" l="988" r="9802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38062" y="4409162"/>
            <a:ext cx="3503702" cy="4671603"/>
          </a:xfrm>
          <a:prstGeom prst="rect">
            <a:avLst/>
          </a:prstGeom>
        </p:spPr>
      </p:pic>
      <p:pic>
        <p:nvPicPr>
          <p:cNvPr id="14" name="Picture 4" descr="https://thypix.com/wp-content/uploads/2020/04/white-arrow-83-700x57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161954" y="8708359"/>
            <a:ext cx="2793620" cy="1135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img-fotki.yandex.ru/get/68946/200418627.12d/0_1608e6_e6e19aa7_orig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45" y="1327917"/>
            <a:ext cx="5937637" cy="348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4851536" y="5429013"/>
            <a:ext cx="2051970" cy="2345881"/>
            <a:chOff x="202715" y="4399082"/>
            <a:chExt cx="1579351" cy="182635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02715" y="4399082"/>
              <a:ext cx="1274482" cy="1337840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90" b="44234" l="39566" r="61436"/>
                      </a14:imgEffect>
                    </a14:imgLayer>
                  </a14:imgProps>
                </a:ext>
              </a:extLst>
            </a:blip>
            <a:srcRect l="38746" r="35949" b="55840"/>
            <a:stretch/>
          </p:blipFill>
          <p:spPr>
            <a:xfrm>
              <a:off x="989338" y="5123536"/>
              <a:ext cx="792728" cy="730939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6335" b="98262" l="34975" r="66945"/>
                      </a14:imgEffect>
                    </a14:imgLayer>
                  </a14:imgProps>
                </a:ext>
              </a:extLst>
            </a:blip>
            <a:srcRect l="34468" t="37328" r="31435"/>
            <a:stretch/>
          </p:blipFill>
          <p:spPr>
            <a:xfrm>
              <a:off x="202715" y="5180948"/>
              <a:ext cx="1075450" cy="1044487"/>
            </a:xfrm>
            <a:prstGeom prst="rect">
              <a:avLst/>
            </a:prstGeom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50" b="95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7188" y="4952999"/>
            <a:ext cx="2589142" cy="172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0" b="56872" l="3840" r="38731"/>
                    </a14:imgEffect>
                  </a14:imgLayer>
                </a14:imgProps>
              </a:ext>
            </a:extLst>
          </a:blip>
          <a:srcRect r="61270" b="36625"/>
          <a:stretch/>
        </p:blipFill>
        <p:spPr>
          <a:xfrm>
            <a:off x="4510426" y="7927111"/>
            <a:ext cx="2427832" cy="2090105"/>
          </a:xfrm>
          <a:prstGeom prst="rect">
            <a:avLst/>
          </a:prstGeom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8" t="39201" r="19766" b="46053"/>
          <a:stretch/>
        </p:blipFill>
        <p:spPr bwMode="auto">
          <a:xfrm>
            <a:off x="5328338" y="8347216"/>
            <a:ext cx="1196821" cy="11059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37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25" y="-430"/>
            <a:ext cx="6937849" cy="99068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0723" y="337930"/>
            <a:ext cx="659679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1 -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Раскройный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цех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Цех  предназначен для выкраивания деталей, подготовка их к пошиву. Создаются  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выкройки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компьютере, далее распечатываются на принтере и передаются в пошивочный цех. Компьютер и принтер выполнены из конструктора 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 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Duplo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274" y="5304637"/>
            <a:ext cx="6753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Швейный цех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Швейный цех , предназначен для пошива одежды, выполнен из конструктора 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Duplo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58"/>
          <a:stretch/>
        </p:blipFill>
        <p:spPr>
          <a:xfrm>
            <a:off x="3712221" y="2901801"/>
            <a:ext cx="2785856" cy="22134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70" y="2923059"/>
            <a:ext cx="2894517" cy="21708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70" y="7164717"/>
            <a:ext cx="2911063" cy="21832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49101" y="4328900"/>
            <a:ext cx="2363767" cy="157584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4812" y="6135209"/>
            <a:ext cx="1459378" cy="14071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0" b="37838"/>
          <a:stretch/>
        </p:blipFill>
        <p:spPr>
          <a:xfrm>
            <a:off x="3712221" y="7107928"/>
            <a:ext cx="2953171" cy="21530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961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25" y="-430"/>
            <a:ext cx="6937849" cy="99068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4312" y="343530"/>
            <a:ext cx="6753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готовой продукции</a:t>
            </a:r>
          </a:p>
          <a:p>
            <a:pPr lvl="0" algn="ctr"/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 для хранения готовой продукции . Выполнен из конструктора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Huna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1373" y="4800986"/>
            <a:ext cx="5435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Демонстрационный зал</a:t>
            </a:r>
          </a:p>
          <a:p>
            <a:pPr algn="ctr"/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Демонстрационный зал предназначен для показа моделями готовую продукцию.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4"/>
          <a:stretch/>
        </p:blipFill>
        <p:spPr>
          <a:xfrm>
            <a:off x="3600247" y="2233705"/>
            <a:ext cx="3053471" cy="22722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84" y="1666969"/>
            <a:ext cx="2937754" cy="22722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2" y="5825037"/>
            <a:ext cx="3052155" cy="22891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175" y="6969595"/>
            <a:ext cx="2952346" cy="22142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Группа 9"/>
          <p:cNvGrpSpPr/>
          <p:nvPr/>
        </p:nvGrpSpPr>
        <p:grpSpPr>
          <a:xfrm rot="17920839">
            <a:off x="5148969" y="5404366"/>
            <a:ext cx="1735647" cy="1869397"/>
            <a:chOff x="202715" y="4399082"/>
            <a:chExt cx="1579351" cy="1826353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2715" y="4399082"/>
              <a:ext cx="1274482" cy="1337840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90" b="44234" l="39566" r="61436"/>
                      </a14:imgEffect>
                    </a14:imgLayer>
                  </a14:imgProps>
                </a:ext>
              </a:extLst>
            </a:blip>
            <a:srcRect l="38746" r="35949" b="55840"/>
            <a:stretch/>
          </p:blipFill>
          <p:spPr>
            <a:xfrm>
              <a:off x="989338" y="5123536"/>
              <a:ext cx="792728" cy="730939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6335" b="98262" l="34975" r="66945"/>
                      </a14:imgEffect>
                    </a14:imgLayer>
                  </a14:imgProps>
                </a:ext>
              </a:extLst>
            </a:blip>
            <a:srcRect l="34468" t="37328" r="31435"/>
            <a:stretch/>
          </p:blipFill>
          <p:spPr>
            <a:xfrm>
              <a:off x="202715" y="5180948"/>
              <a:ext cx="1075450" cy="1044487"/>
            </a:xfrm>
            <a:prstGeom prst="rect">
              <a:avLst/>
            </a:prstGeom>
          </p:spPr>
        </p:pic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50" b="95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777" y="1005249"/>
            <a:ext cx="2161854" cy="144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http://st2.depositphotos.com/7760196/10555/i/950/depositphotos_105552746-stock-photo-sewing-machine-cartoon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71" b="97752" l="4453" r="966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72" y="8205444"/>
            <a:ext cx="1642375" cy="170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65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9"/>
            <a:ext cx="6937849" cy="99068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3452" y="218661"/>
            <a:ext cx="633564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полицейского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Полицейскую формы мы усовершенствовали. Сделали ее более универсальной, комфортной и безопасной.</a:t>
            </a:r>
          </a:p>
          <a:p>
            <a:pPr algn="ctr"/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2895" y="4572989"/>
            <a:ext cx="53720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пожарного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 пожарного мы также усовершенствовали. Сделали его водоотталкивающим. Ударостойкую каску с жаропрочным стеклом.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9" t="11578" r="15461" b="13404"/>
          <a:stretch/>
        </p:blipFill>
        <p:spPr>
          <a:xfrm>
            <a:off x="4254265" y="1586023"/>
            <a:ext cx="2228046" cy="29869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88" y="1742722"/>
            <a:ext cx="3287949" cy="24659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t="8812" r="5532" b="23103"/>
          <a:stretch/>
        </p:blipFill>
        <p:spPr>
          <a:xfrm>
            <a:off x="343452" y="6772483"/>
            <a:ext cx="2807449" cy="2879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353" y="7060411"/>
            <a:ext cx="3150004" cy="23625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50" b="95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901" y="3852371"/>
            <a:ext cx="2161854" cy="1441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ttp://st2.depositphotos.com/7760196/10555/i/950/depositphotos_105552746-stock-photo-sewing-machine-cartoon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1" b="97752" l="4453" r="966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565" y="5800447"/>
            <a:ext cx="1642375" cy="170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96408" y="1713045"/>
            <a:ext cx="1853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Monotype Corsiva" panose="03010101010201010101" pitchFamily="66" charset="0"/>
              </a:rPr>
              <a:t>Схема </a:t>
            </a:r>
          </a:p>
          <a:p>
            <a:r>
              <a:rPr lang="ru-RU" sz="1400" b="1" dirty="0" smtClean="0">
                <a:latin typeface="Monotype Corsiva" panose="03010101010201010101" pitchFamily="66" charset="0"/>
              </a:rPr>
              <a:t>программирования</a:t>
            </a:r>
            <a:endParaRPr lang="ru-RU" sz="1400" b="1" dirty="0"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57408" y="7041294"/>
            <a:ext cx="1853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Monotype Corsiva" panose="03010101010201010101" pitchFamily="66" charset="0"/>
              </a:rPr>
              <a:t>Схема </a:t>
            </a:r>
          </a:p>
          <a:p>
            <a:r>
              <a:rPr lang="ru-RU" sz="1400" b="1" dirty="0" smtClean="0">
                <a:latin typeface="Monotype Corsiva" panose="03010101010201010101" pitchFamily="66" charset="0"/>
              </a:rPr>
              <a:t>программирования</a:t>
            </a:r>
            <a:endParaRPr lang="ru-RU" sz="1400" b="1" dirty="0">
              <a:latin typeface="Monotype Corsiva" panose="03010101010201010101" pitchFamily="66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91381" y="1255979"/>
            <a:ext cx="1882112" cy="16254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/>
          <a:srcRect l="54897" t="21653" r="14301" b="26219"/>
          <a:stretch/>
        </p:blipFill>
        <p:spPr>
          <a:xfrm>
            <a:off x="311114" y="1525976"/>
            <a:ext cx="890760" cy="8475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732" y="6416536"/>
            <a:ext cx="1575241" cy="1527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4"/>
          <a:srcRect l="56990" t="24047" r="16394" b="28878"/>
          <a:stretch/>
        </p:blipFill>
        <p:spPr>
          <a:xfrm>
            <a:off x="3060386" y="6864033"/>
            <a:ext cx="748830" cy="744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901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782" y="0"/>
            <a:ext cx="6935782" cy="990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0027" y="258417"/>
            <a:ext cx="62674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электрика</a:t>
            </a:r>
          </a:p>
          <a:p>
            <a:pPr algn="ctr"/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 электрика выполнен из термостойких  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материалов.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покрывает все тело и защищает от контакта с окружающей средой. Создали термостойкий жилет и каску.</a:t>
            </a:r>
          </a:p>
          <a:p>
            <a:pPr algn="ctr"/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0028" y="5121875"/>
            <a:ext cx="62674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лаборанта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Костюм выполнен из универсальной защитной ткани, которая защищает органы дыхания и кожные покровы от воздействия вредных бактерий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7" t="14557" r="15744" b="19698"/>
          <a:stretch/>
        </p:blipFill>
        <p:spPr>
          <a:xfrm>
            <a:off x="567070" y="1968966"/>
            <a:ext cx="2463097" cy="30566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31" y="7198705"/>
            <a:ext cx="3015574" cy="22616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2525675"/>
            <a:ext cx="3030167" cy="2272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9" t="17748" r="8652" b="17996"/>
          <a:stretch/>
        </p:blipFill>
        <p:spPr>
          <a:xfrm>
            <a:off x="3675018" y="6541610"/>
            <a:ext cx="2897550" cy="31359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7920839">
            <a:off x="2607863" y="1612105"/>
            <a:ext cx="1754613" cy="17154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97068" y="1899949"/>
            <a:ext cx="1853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Monotype Corsiva" panose="03010101010201010101" pitchFamily="66" charset="0"/>
              </a:rPr>
              <a:t>Схема </a:t>
            </a:r>
          </a:p>
          <a:p>
            <a:r>
              <a:rPr lang="ru-RU" sz="1400" b="1" dirty="0" smtClean="0">
                <a:latin typeface="Monotype Corsiva" panose="03010101010201010101" pitchFamily="66" charset="0"/>
              </a:rPr>
              <a:t>программирования</a:t>
            </a:r>
            <a:endParaRPr lang="ru-RU" sz="1400" b="1" dirty="0"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08959" y="6591551"/>
            <a:ext cx="1853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Monotype Corsiva" panose="03010101010201010101" pitchFamily="66" charset="0"/>
              </a:rPr>
              <a:t>Схема </a:t>
            </a:r>
          </a:p>
          <a:p>
            <a:r>
              <a:rPr lang="ru-RU" sz="1400" b="1" dirty="0" smtClean="0">
                <a:latin typeface="Monotype Corsiva" panose="03010101010201010101" pitchFamily="66" charset="0"/>
              </a:rPr>
              <a:t>Программирования</a:t>
            </a:r>
            <a:endParaRPr lang="ru-RU" sz="1400" b="1" dirty="0">
              <a:latin typeface="Monotype Corsiva" panose="03010101010201010101" pitchFamily="66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56841" t="23515" r="16244" b="29145"/>
          <a:stretch/>
        </p:blipFill>
        <p:spPr>
          <a:xfrm>
            <a:off x="2919983" y="2010921"/>
            <a:ext cx="899807" cy="8898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62951" y="6380814"/>
            <a:ext cx="1857080" cy="17099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0"/>
          <a:srcRect l="57140" t="24579" r="16693" b="28613"/>
          <a:stretch/>
        </p:blipFill>
        <p:spPr>
          <a:xfrm>
            <a:off x="290831" y="6813739"/>
            <a:ext cx="839338" cy="844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1277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782" y="0"/>
            <a:ext cx="6935782" cy="9906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6400" y="355694"/>
            <a:ext cx="62674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Робот- конструктор</a:t>
            </a: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 – конструктор разрабатывает новые модели спец одежды, делает эскизы, выкройки для пошива одежды массового производства. Он отвечает за техническую сторону создания коллекций.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9" y="6309622"/>
            <a:ext cx="4432332" cy="33242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571" y="2423169"/>
            <a:ext cx="2675106" cy="3566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5" t="7111" r="16311" b="37997"/>
          <a:stretch/>
        </p:blipFill>
        <p:spPr>
          <a:xfrm>
            <a:off x="256400" y="3009417"/>
            <a:ext cx="3133708" cy="30280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1986910"/>
            <a:ext cx="1532559" cy="160874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03430" y="2366932"/>
            <a:ext cx="18531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Monotype Corsiva" panose="03010101010201010101" pitchFamily="66" charset="0"/>
              </a:rPr>
              <a:t>Схема </a:t>
            </a:r>
          </a:p>
          <a:p>
            <a:r>
              <a:rPr lang="ru-RU" sz="1400" b="1" dirty="0" smtClean="0">
                <a:latin typeface="Monotype Corsiva" panose="03010101010201010101" pitchFamily="66" charset="0"/>
              </a:rPr>
              <a:t>программирования</a:t>
            </a:r>
            <a:endParaRPr lang="ru-RU" sz="1400" b="1" dirty="0">
              <a:latin typeface="Monotype Corsiva" panose="03010101010201010101" pitchFamily="66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/>
          <a:srcRect l="57589" t="25112" r="16843" b="29411"/>
          <a:stretch/>
        </p:blipFill>
        <p:spPr>
          <a:xfrm>
            <a:off x="288283" y="2267405"/>
            <a:ext cx="819012" cy="8190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9341" y="7112755"/>
            <a:ext cx="3304498" cy="220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4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782" y="0"/>
            <a:ext cx="6935782" cy="9906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" y="333325"/>
            <a:ext cx="667909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ВЫВОДЫ:</a:t>
            </a:r>
          </a:p>
          <a:p>
            <a:pPr algn="ctr"/>
            <a:endParaRPr lang="ru-RU" dirty="0"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285738" indent="-285738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 результате работы над проектом мы многое узнали из истории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Сергачской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швейной фабрики.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Открыли для себя удивительные и очень полезные человеку изобретения.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Наша команда многое узнала о Швейной фабрике, о профессиях связанными с ней. Ребята овладели знаниями, умениями, навыками, необходимыми для конструирования и создания моделей из робототехнических конструкторов линейки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Matata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Lab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Конструктор 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 Education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Конструктор 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 Duplo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Taly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-Bot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Конструктор 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Huna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Поставленные цель и задачи исследовательского проекта, мы выполнили</a:t>
            </a:r>
            <a:r>
              <a:rPr lang="en-US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38" indent="-285738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Создавая костюмы  , мы позаботились о том, чтобы людям, в будущем , стало комфортнее и безопаснее работать в этой одежде.  Надеемся, что придуманные нами костюмы будут изготавливаться на </a:t>
            </a:r>
            <a:r>
              <a:rPr lang="ru-RU" sz="2000" b="1" dirty="0" err="1">
                <a:solidFill>
                  <a:srgbClr val="00009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Сергачской</a:t>
            </a:r>
            <a:r>
              <a:rPr lang="ru-RU" sz="2000" b="1" dirty="0">
                <a:solidFill>
                  <a:srgbClr val="000099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швейной фабрике.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9" b="99815" l="2840" r="9963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0671" y="5612049"/>
            <a:ext cx="3220463" cy="42939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0340" y="6242635"/>
            <a:ext cx="3566105" cy="2467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2262" y="9018739"/>
            <a:ext cx="2186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Использованная литература…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244" name="Picture 4" descr="https://thypix.com/wp-content/uploads/2020/04/white-arrow-83-700x57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23" y="8446980"/>
            <a:ext cx="1076418" cy="88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855" y="7827305"/>
            <a:ext cx="2081711" cy="2018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23" t="39063" r="19781" b="45958"/>
          <a:stretch/>
        </p:blipFill>
        <p:spPr bwMode="auto">
          <a:xfrm>
            <a:off x="2259544" y="8264162"/>
            <a:ext cx="1225217" cy="1147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6995" y="5934363"/>
            <a:ext cx="889539" cy="7686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063" y="165476"/>
            <a:ext cx="792649" cy="8337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4317" y="-127034"/>
            <a:ext cx="1254777" cy="120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57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782" y="0"/>
            <a:ext cx="6935782" cy="9906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56033" y="208507"/>
            <a:ext cx="52959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1 «Создание схемы проекта»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19" b="60741" l="10000" r="97901">
                        <a14:foregroundMark x1="58148" y1="57130" x2="55556" y2="59907"/>
                        <a14:foregroundMark x1="78642" y1="56019" x2="86790" y2="60741"/>
                        <a14:backgroundMark x1="48519" y1="24815" x2="51111" y2="353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8422"/>
          <a:stretch/>
        </p:blipFill>
        <p:spPr>
          <a:xfrm>
            <a:off x="856033" y="208507"/>
            <a:ext cx="4691795" cy="385215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4185" y="3419812"/>
            <a:ext cx="5291847" cy="64289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6852" y="608617"/>
            <a:ext cx="3049780" cy="20331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62" y="1097853"/>
            <a:ext cx="1653142" cy="171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7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782" y="0"/>
            <a:ext cx="6935782" cy="9906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944063" y="158291"/>
            <a:ext cx="51785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2 «Рисунки о профессиях</a:t>
            </a:r>
            <a:r>
              <a:rPr lang="ru-RU" sz="2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99" y="874720"/>
            <a:ext cx="3268110" cy="43574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7" b="9963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604" y="4883286"/>
            <a:ext cx="3783945" cy="50452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9" b="99907" l="10000" r="90000">
                        <a14:backgroundMark x1="46173" y1="96667" x2="47407" y2="8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5341" y="145690"/>
            <a:ext cx="3602807" cy="53165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342" y="5484780"/>
            <a:ext cx="3132306" cy="4176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2480" y="3886107"/>
            <a:ext cx="2213040" cy="213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4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782" y="0"/>
            <a:ext cx="6935782" cy="990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44063" y="158291"/>
            <a:ext cx="51785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2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«Рисунки о профессиях</a:t>
            </a:r>
            <a:r>
              <a:rPr lang="ru-RU" sz="2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9" t="12452" r="7033" b="19844"/>
          <a:stretch/>
        </p:blipFill>
        <p:spPr>
          <a:xfrm>
            <a:off x="369651" y="1206231"/>
            <a:ext cx="3346315" cy="33852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7949" y="4876550"/>
            <a:ext cx="3363715" cy="49000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89" b="98796" l="1090" r="95913">
                        <a14:foregroundMark x1="64986" y1="91296" x2="66894" y2="98611"/>
                        <a14:foregroundMark x1="55722" y1="89907" x2="51499" y2="98426"/>
                        <a14:foregroundMark x1="79700" y1="38519" x2="60354" y2="35185"/>
                        <a14:foregroundMark x1="77112" y1="28056" x2="63624" y2="5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66374"/>
            <a:ext cx="3190672" cy="53312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6" b="99167" l="1111" r="98642">
                        <a14:foregroundMark x1="12222" y1="68148" x2="34938" y2="97500"/>
                        <a14:foregroundMark x1="56420" y1="84815" x2="64074" y2="95000"/>
                        <a14:foregroundMark x1="97037" y1="50741" x2="98148" y2="55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966" y="716692"/>
            <a:ext cx="3003997" cy="40053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5966" y="2054346"/>
            <a:ext cx="1624034" cy="16889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8402" y="4666674"/>
            <a:ext cx="1782231" cy="17233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6108" y="8042759"/>
            <a:ext cx="1811841" cy="120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1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782" y="0"/>
            <a:ext cx="6935782" cy="990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44063" y="158291"/>
            <a:ext cx="51785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2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«Рисунки о профессиях</a:t>
            </a:r>
            <a:r>
              <a:rPr lang="ru-RU" sz="2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" t="8174" r="16028" b="6294"/>
          <a:stretch/>
        </p:blipFill>
        <p:spPr>
          <a:xfrm>
            <a:off x="415295" y="881640"/>
            <a:ext cx="2974814" cy="38403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90109" y="5133426"/>
            <a:ext cx="3010691" cy="43528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965" y="358346"/>
            <a:ext cx="4828450" cy="59014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50708"/>
            <a:ext cx="3286029" cy="47552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7449" y="4474724"/>
            <a:ext cx="2520491" cy="1680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5762175" y="158291"/>
            <a:ext cx="903022" cy="83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3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25" y="-430"/>
            <a:ext cx="6937849" cy="99068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63917" y="204832"/>
            <a:ext cx="3968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sz="2400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6387" y="842665"/>
            <a:ext cx="588321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33" indent="-400033" algn="just">
              <a:buAutoNum type="romanUcPeriod"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Идея и общее содержание проекта</a:t>
            </a:r>
          </a:p>
          <a:p>
            <a:pPr marL="342886" indent="-342886" algn="just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Выделение и постановка проблемы </a:t>
            </a:r>
          </a:p>
          <a:p>
            <a:pPr marL="400033" indent="-400033" algn="just">
              <a:buAutoNum type="romanUcPeriod"/>
            </a:pP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История вопроса</a:t>
            </a: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процесса подготовки проекта</a:t>
            </a:r>
          </a:p>
          <a:p>
            <a:pPr marL="342886" indent="-342886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целей и задач</a:t>
            </a:r>
          </a:p>
          <a:p>
            <a:pPr marL="342886" indent="-342886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</a:t>
            </a:r>
          </a:p>
          <a:p>
            <a:pPr marL="342886" indent="-342886" algn="just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социальными партнерами</a:t>
            </a:r>
          </a:p>
          <a:p>
            <a:pPr algn="just"/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Технологическая часть проекта. Описание конструкций основных механизмов.</a:t>
            </a:r>
          </a:p>
          <a:p>
            <a:pPr algn="just"/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Выводы</a:t>
            </a:r>
          </a:p>
          <a:p>
            <a:pPr algn="just"/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Список литературы</a:t>
            </a:r>
          </a:p>
          <a:p>
            <a:pPr algn="just"/>
            <a:r>
              <a:rPr 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1 «Создание схемы проекта»</a:t>
            </a:r>
          </a:p>
          <a:p>
            <a:pPr algn="just"/>
            <a:r>
              <a:rPr 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2 «Рисунки о профессиях»</a:t>
            </a:r>
          </a:p>
          <a:p>
            <a:pPr algn="just"/>
            <a:r>
              <a:rPr lang="ru-RU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3 «Готовая схема проекта»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0139" y="6089515"/>
            <a:ext cx="6324572" cy="40221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" b="100000" l="5309" r="98765">
                        <a14:foregroundMark x1="62963" y1="9907" x2="68642" y2="2222"/>
                        <a14:foregroundMark x1="70617" y1="8148" x2="76914" y2="12222"/>
                        <a14:foregroundMark x1="76914" y1="12407" x2="76049" y2="9259"/>
                        <a14:foregroundMark x1="73210" y1="8796" x2="79136" y2="9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970" y="5906506"/>
            <a:ext cx="2999942" cy="39999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1718" y="265241"/>
            <a:ext cx="1990271" cy="182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782" y="0"/>
            <a:ext cx="6935782" cy="990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44063" y="158291"/>
            <a:ext cx="51785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2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«Рисунки о профессиях</a:t>
            </a:r>
            <a:r>
              <a:rPr lang="ru-RU" sz="2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" r="8370" b="5017"/>
          <a:stretch/>
        </p:blipFill>
        <p:spPr>
          <a:xfrm>
            <a:off x="525313" y="983740"/>
            <a:ext cx="2587558" cy="37382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54" y="5093008"/>
            <a:ext cx="3307464" cy="45215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4622" y="652292"/>
            <a:ext cx="3871296" cy="4346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8884" y="4594098"/>
            <a:ext cx="4017612" cy="53588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0362" y="4088981"/>
            <a:ext cx="2226540" cy="21529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8372" y="558401"/>
            <a:ext cx="1810669" cy="12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8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782" y="0"/>
            <a:ext cx="6935782" cy="990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44063" y="158291"/>
            <a:ext cx="51785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2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«Рисунки о профессиях</a:t>
            </a:r>
            <a:r>
              <a:rPr lang="ru-RU" sz="2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54" y="5093008"/>
            <a:ext cx="3307464" cy="45215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4" r="12388" b="12181"/>
          <a:stretch/>
        </p:blipFill>
        <p:spPr>
          <a:xfrm rot="16200000">
            <a:off x="346021" y="1117284"/>
            <a:ext cx="3257390" cy="3482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321" y="947581"/>
            <a:ext cx="2999492" cy="40054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16" y="4613692"/>
            <a:ext cx="3188484" cy="53344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953" y="4131890"/>
            <a:ext cx="2000389" cy="208040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1946" y="716692"/>
            <a:ext cx="1689999" cy="163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1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35782" cy="990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2919" y="158291"/>
            <a:ext cx="60700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3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«Экскурсия на швейную фабрику</a:t>
            </a:r>
            <a:r>
              <a:rPr lang="ru-RU" sz="20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25114" b="28550"/>
          <a:stretch/>
        </p:blipFill>
        <p:spPr>
          <a:xfrm>
            <a:off x="590484" y="1031132"/>
            <a:ext cx="5605365" cy="34630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889" t="22466" r="3409" b="29685"/>
          <a:stretch/>
        </p:blipFill>
        <p:spPr>
          <a:xfrm>
            <a:off x="590484" y="5593717"/>
            <a:ext cx="5488420" cy="39004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1535" y="3288227"/>
            <a:ext cx="2297831" cy="22222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874" y="4399370"/>
            <a:ext cx="2158908" cy="208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7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782" y="0"/>
            <a:ext cx="6935782" cy="990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2919" y="158291"/>
            <a:ext cx="60700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3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«Экскурсия на швейную фабрику</a:t>
            </a:r>
            <a:r>
              <a:rPr lang="ru-RU" sz="20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5280" b="15122"/>
          <a:stretch/>
        </p:blipFill>
        <p:spPr>
          <a:xfrm>
            <a:off x="943279" y="903885"/>
            <a:ext cx="4990593" cy="3804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-756" t="18266" r="756" b="26509"/>
          <a:stretch/>
        </p:blipFill>
        <p:spPr>
          <a:xfrm>
            <a:off x="695253" y="5448163"/>
            <a:ext cx="5238619" cy="38573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886" y="3793787"/>
            <a:ext cx="2101187" cy="21778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6237" y="8035047"/>
            <a:ext cx="2535270" cy="169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84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782" y="0"/>
            <a:ext cx="6935782" cy="990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2919" y="158291"/>
            <a:ext cx="60700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3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«Экскурсия в магазин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спец.одежды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Формекс</a:t>
            </a:r>
            <a:r>
              <a:rPr lang="ru-RU" sz="20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1" b="22889"/>
          <a:stretch/>
        </p:blipFill>
        <p:spPr>
          <a:xfrm>
            <a:off x="642025" y="1024468"/>
            <a:ext cx="5330758" cy="40982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504" t="7148" r="-504" b="26847"/>
          <a:stretch/>
        </p:blipFill>
        <p:spPr>
          <a:xfrm>
            <a:off x="817123" y="5605002"/>
            <a:ext cx="5155660" cy="38187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7782" y="3920526"/>
            <a:ext cx="2454398" cy="23711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4705" y="7957392"/>
            <a:ext cx="2536156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782" y="0"/>
            <a:ext cx="6935782" cy="9906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2919" y="158291"/>
            <a:ext cx="60700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3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«Экскурсия в магазин 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спец.одежды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Формекс</a:t>
            </a:r>
            <a:r>
              <a:rPr lang="ru-RU" sz="20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72" y="1606684"/>
            <a:ext cx="5463297" cy="7284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6489" y="7217339"/>
            <a:ext cx="2741511" cy="28469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266922"/>
            <a:ext cx="1751238" cy="15233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3359" y="591764"/>
            <a:ext cx="2456901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8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2092"/>
            <a:ext cx="6935782" cy="100080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811" y="6139683"/>
            <a:ext cx="3528516" cy="36642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518" y="617861"/>
            <a:ext cx="1751238" cy="15233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22398">
            <a:off x="10619" y="7378784"/>
            <a:ext cx="2456901" cy="23715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27080" y="2870519"/>
            <a:ext cx="4726057" cy="2726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lnSpc>
                <a:spcPct val="107000"/>
              </a:lnSpc>
            </a:pP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ИНЖЕНЕРНАЯ КНИГА</a:t>
            </a:r>
          </a:p>
          <a:p>
            <a:pPr lvl="0" algn="ctr" defTabSz="457200">
              <a:lnSpc>
                <a:spcPct val="107000"/>
              </a:lnSpc>
            </a:pP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«ШВЕЙНАЯ АКАДЕМИЯ»</a:t>
            </a:r>
          </a:p>
          <a:p>
            <a:pPr lvl="0" algn="ctr" defTabSz="457200">
              <a:lnSpc>
                <a:spcPct val="107000"/>
              </a:lnSpc>
            </a:pPr>
            <a:r>
              <a:rPr lang="ru-RU" sz="2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Издана </a:t>
            </a:r>
            <a:r>
              <a:rPr lang="ru-RU" sz="24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МЕДИАЦЕНТРЕ ДОУ </a:t>
            </a:r>
            <a:endParaRPr lang="ru-RU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457200">
              <a:lnSpc>
                <a:spcPct val="107000"/>
              </a:lnSpc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607511, Нижегородская область,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ctr" defTabSz="457200">
              <a:lnSpc>
                <a:spcPct val="107000"/>
              </a:lnSpc>
            </a:pP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г. Сергач, ул. Ульянова д.212 а.   </a:t>
            </a:r>
            <a:r>
              <a:rPr lang="en-US" sz="20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detskiisad</a:t>
            </a:r>
            <a:r>
              <a:rPr lang="ru-RU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.</a:t>
            </a:r>
            <a:r>
              <a:rPr lang="en-US" sz="20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rucheek</a:t>
            </a:r>
            <a:r>
              <a:rPr lang="ru-RU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-15@</a:t>
            </a:r>
            <a:r>
              <a:rPr lang="en-US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mail</a:t>
            </a:r>
            <a:r>
              <a:rPr lang="ru-RU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.</a:t>
            </a:r>
            <a:r>
              <a:rPr lang="en-US" sz="20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ru</a:t>
            </a:r>
            <a:r>
              <a:rPr lang="en-US" sz="20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algn="ctr" defTabSz="457200">
              <a:lnSpc>
                <a:spcPct val="107000"/>
              </a:lnSpc>
            </a:pPr>
            <a:r>
              <a:rPr lang="ru-RU" sz="20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Сайт: </a:t>
            </a:r>
            <a:r>
              <a:rPr lang="en-US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</a:t>
            </a:r>
            <a:r>
              <a:rPr lang="ru-RU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://</a:t>
            </a:r>
            <a:r>
              <a:rPr lang="en-US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sad</a:t>
            </a:r>
            <a:r>
              <a:rPr lang="ru-RU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15-</a:t>
            </a:r>
            <a:r>
              <a:rPr lang="en-US" sz="20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rycheek</a:t>
            </a:r>
            <a:r>
              <a:rPr lang="ru-RU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.</a:t>
            </a:r>
            <a:r>
              <a:rPr lang="en-US" sz="20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ucoz</a:t>
            </a:r>
            <a:r>
              <a:rPr lang="ru-RU" sz="2000" b="1" i="1" u="sng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.</a:t>
            </a:r>
            <a:r>
              <a:rPr lang="en-US" sz="2000" b="1" i="1" u="sng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ru</a:t>
            </a:r>
            <a:r>
              <a:rPr lang="ru-RU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7"/>
              </a:rPr>
              <a:t>/</a:t>
            </a:r>
            <a:endParaRPr lang="ru-RU" sz="2000" b="1" i="1" u="sng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65232" y="252643"/>
            <a:ext cx="3865043" cy="2576696"/>
          </a:xfrm>
          <a:prstGeom prst="rect">
            <a:avLst/>
          </a:prstGeom>
        </p:spPr>
      </p:pic>
      <p:pic>
        <p:nvPicPr>
          <p:cNvPr id="10" name="Picture 2" descr="https://img-fotki.yandex.ru/get/68946/200418627.12d/0_1608e6_e6e19aa7_ori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1198"/>
            <a:ext cx="6400800" cy="4369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69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037" y="-102092"/>
            <a:ext cx="6935782" cy="1000809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52" y="4850909"/>
            <a:ext cx="7661884" cy="53043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128590" y="4134707"/>
            <a:ext cx="1486797" cy="12933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322398">
            <a:off x="271941" y="8053002"/>
            <a:ext cx="1881044" cy="18156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29843" y="4552122"/>
            <a:ext cx="1006933" cy="87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99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25" y="-430"/>
            <a:ext cx="6937849" cy="99068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31883" y="1614525"/>
            <a:ext cx="59942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связи с </a:t>
            </a:r>
            <a:r>
              <a:rPr lang="ru-RU" b="1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введением </a:t>
            </a:r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санкций на легкую промышленность и прекращении ввоза специальной одежды для людей таких профессий, без которой они не могут быть допущены к работе (пожарный, полицейский, электрик, медицинский работник).</a:t>
            </a:r>
          </a:p>
          <a:p>
            <a:pPr algn="just"/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поэтому мы решили разработать  такие костюмы, в которых людям будет комфортно и безопасно.</a:t>
            </a:r>
          </a:p>
          <a:p>
            <a:pPr algn="just"/>
            <a:r>
              <a:rPr lang="ru-RU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Мы не только хотим развить легкую промышленность в нашем городе, но и усовершенствовать внешний вид одежды, улучшить качество и сделать ее более безопасной для людей этих профессий.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207786" y="207976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33" indent="-400033" algn="ctr">
              <a:buAutoNum type="romanUcPeriod"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ИДЕЯ И ОБЩЕЕ СОДЕРЖАНИЕ ПРОЕКТА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99444" l="1235" r="993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1951" y="4105072"/>
            <a:ext cx="4508263" cy="58009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1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461994" y="4105072"/>
            <a:ext cx="3749941" cy="58479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4241" y="4950752"/>
            <a:ext cx="2478503" cy="25706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3812" y="623474"/>
            <a:ext cx="798645" cy="77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64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25" y="-430"/>
            <a:ext cx="6937849" cy="99068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07786" y="207976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33" indent="-400033" algn="ctr">
              <a:buAutoNum type="romanUcPeriod"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ИДЕЯ И ОБЩЕЕ СОДЕРЖАНИЕ ПРОЕКТА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6" b="100000" l="3951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925" y="5560597"/>
            <a:ext cx="3259374" cy="43458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9" b="9527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644307" y="4066580"/>
            <a:ext cx="4046704" cy="61052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t="21957" b="14679"/>
          <a:stretch/>
        </p:blipFill>
        <p:spPr>
          <a:xfrm>
            <a:off x="2589957" y="7701154"/>
            <a:ext cx="2280918" cy="19270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Мешковина - Материалы - База знаний по игре Throne: Kingdom at War"/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9810">
            <a:off x="-669234" y="205283"/>
            <a:ext cx="7303223" cy="669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532043">
            <a:off x="1618376" y="1721668"/>
            <a:ext cx="403971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-Обратились к сети Интернет;</a:t>
            </a:r>
          </a:p>
          <a:p>
            <a:pPr marL="285738" indent="-285738">
              <a:buFontTx/>
              <a:buChar char="-"/>
            </a:pP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Посмотрели специальные выпуски «</a:t>
            </a:r>
            <a:r>
              <a:rPr lang="ru-RU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Сергачского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телевидения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Нашли </a:t>
            </a: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о важности профессий этих людей в газете </a:t>
            </a:r>
            <a:endParaRPr lang="ru-RU" sz="24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Char char="-"/>
            </a:pPr>
            <a:r>
              <a:rPr lang="ru-RU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«Сергачская жизнь»</a:t>
            </a:r>
            <a:endParaRPr lang="ru-RU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5480" y="2047801"/>
            <a:ext cx="2044897" cy="21465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0" b="44234" l="39566" r="61436"/>
                    </a14:imgEffect>
                  </a14:imgLayer>
                </a14:imgProps>
              </a:ext>
            </a:extLst>
          </a:blip>
          <a:srcRect l="38746" r="35949" b="55840"/>
          <a:stretch/>
        </p:blipFill>
        <p:spPr>
          <a:xfrm>
            <a:off x="1892966" y="5560597"/>
            <a:ext cx="2204337" cy="20325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6335" b="98262" l="34975" r="66945"/>
                    </a14:imgEffect>
                  </a14:imgLayer>
                </a14:imgProps>
              </a:ext>
            </a:extLst>
          </a:blip>
          <a:srcRect l="34468" t="37328" r="31435"/>
          <a:stretch/>
        </p:blipFill>
        <p:spPr>
          <a:xfrm>
            <a:off x="4870875" y="2072442"/>
            <a:ext cx="796784" cy="773844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4" t="39131" r="21482" b="49001"/>
          <a:stretch/>
        </p:blipFill>
        <p:spPr bwMode="auto">
          <a:xfrm>
            <a:off x="375959" y="2387376"/>
            <a:ext cx="1126711" cy="11267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 rot="20506586">
            <a:off x="-33879" y="1283362"/>
            <a:ext cx="2061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gi" pitchFamily="82" charset="0"/>
              </a:rPr>
              <a:t>sergach-tv.r</a:t>
            </a:r>
            <a:r>
              <a:rPr lang="en-US" dirty="0" smtClean="0">
                <a:latin typeface="Gigi" pitchFamily="82" charset="0"/>
              </a:rPr>
              <a:t>u</a:t>
            </a:r>
            <a:endParaRPr lang="ru-RU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8" t="38100" r="19851" b="47237"/>
          <a:stretch/>
        </p:blipFill>
        <p:spPr bwMode="auto">
          <a:xfrm>
            <a:off x="2409820" y="6045308"/>
            <a:ext cx="986738" cy="932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497157" y="6620786"/>
            <a:ext cx="1732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Газета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«Сергачская жизнь</a:t>
            </a:r>
            <a:r>
              <a:rPr lang="ru-RU" sz="1400" dirty="0" smtClean="0">
                <a:latin typeface="Monotype Corsiva" pitchFamily="66" charset="0"/>
              </a:rPr>
              <a:t>»</a:t>
            </a:r>
            <a:endParaRPr lang="ru-RU" sz="1400" dirty="0">
              <a:latin typeface="Monotype Corsiva" pitchFamily="66" charset="0"/>
            </a:endParaRPr>
          </a:p>
        </p:txBody>
      </p:sp>
      <p:pic>
        <p:nvPicPr>
          <p:cNvPr id="24" name="Picture 4" descr="https://thypix.com/wp-content/uploads/2020/04/white-arrow-83-700x577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4370">
            <a:off x="3742075" y="5930299"/>
            <a:ext cx="799104" cy="65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thypix.com/wp-content/uploads/2020/04/white-arrow-83-700x577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0658" y="1620003"/>
            <a:ext cx="799104" cy="65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0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25" y="-430"/>
            <a:ext cx="6937849" cy="99068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07786" y="207976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33" indent="-400033" algn="ctr">
              <a:buAutoNum type="romanUcPeriod"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ИДЕЯ И ОБЩЕЕ СОДЕРЖАНИЕ ПРОЕКТА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981" l="1235" r="98889">
                        <a14:backgroundMark x1="47654" y1="46852" x2="44938" y2="635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5301" y="5126422"/>
            <a:ext cx="3512699" cy="46835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542" l="0" r="99844">
                        <a14:backgroundMark x1="5078" y1="74792" x2="1406" y2="8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94" y="6105594"/>
            <a:ext cx="3900895" cy="2925672"/>
          </a:xfrm>
          <a:prstGeom prst="rect">
            <a:avLst/>
          </a:prstGeom>
        </p:spPr>
      </p:pic>
      <p:pic>
        <p:nvPicPr>
          <p:cNvPr id="15" name="Picture 2" descr="Мешковина - Материалы - База знаний по игре Throne: Kingdom at War"/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9810">
            <a:off x="-222612" y="253025"/>
            <a:ext cx="7303223" cy="669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13043" y="1596566"/>
            <a:ext cx="34891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увиденного нам захотелось нарисовать эскизы костюмов и сделать выкройки к ним.</a:t>
            </a:r>
          </a:p>
          <a:p>
            <a:pPr algn="just"/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нас появилось много идей по модернизации костюмов и расширении швейного производства.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66535" y="1323803"/>
            <a:ext cx="1492102" cy="156627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264" y="5547451"/>
            <a:ext cx="788509" cy="8277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0" b="44234" l="39566" r="61436"/>
                    </a14:imgEffect>
                  </a14:imgLayer>
                </a14:imgProps>
              </a:ext>
            </a:extLst>
          </a:blip>
          <a:srcRect l="38746" r="35949" b="55840"/>
          <a:stretch/>
        </p:blipFill>
        <p:spPr>
          <a:xfrm>
            <a:off x="508013" y="4223756"/>
            <a:ext cx="790889" cy="7292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6335" b="98262" l="34975" r="66945"/>
                    </a14:imgEffect>
                  </a14:imgLayer>
                </a14:imgProps>
              </a:ext>
            </a:extLst>
          </a:blip>
          <a:srcRect l="34468" t="37328" r="31435"/>
          <a:stretch/>
        </p:blipFill>
        <p:spPr>
          <a:xfrm>
            <a:off x="4304866" y="5098582"/>
            <a:ext cx="796784" cy="77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2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25" y="-430"/>
            <a:ext cx="6937849" cy="99068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08733" y="211816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33" indent="-400033" algn="ctr">
              <a:buAutoNum type="romanUcPeriod"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ИДЕЯ И ОБЩЕЕ СОДЕРЖАНИЕ ПРОЕКТА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64306" l="62891" r="96172">
                        <a14:foregroundMark x1="80156" y1="23056" x2="79297" y2="25556"/>
                        <a14:foregroundMark x1="74453" y1="31111" x2="75938" y2="30139"/>
                        <a14:foregroundMark x1="79609" y1="40278" x2="79609" y2="36111"/>
                        <a14:foregroundMark x1="83828" y1="28611" x2="85000" y2="3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26" r="1" b="28521"/>
          <a:stretch/>
        </p:blipFill>
        <p:spPr>
          <a:xfrm>
            <a:off x="-24626" y="959742"/>
            <a:ext cx="3189023" cy="3350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6" b="59874" l="3840" r="38481"/>
                    </a14:imgEffect>
                  </a14:imgLayer>
                </a14:imgProps>
              </a:ext>
            </a:extLst>
          </a:blip>
          <a:srcRect r="61419" b="37179"/>
          <a:stretch/>
        </p:blipFill>
        <p:spPr>
          <a:xfrm>
            <a:off x="426294" y="4617379"/>
            <a:ext cx="2817807" cy="24243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86" b="39336" l="39816" r="60935"/>
                    </a14:imgEffect>
                  </a14:imgLayer>
                </a14:imgProps>
              </a:ext>
            </a:extLst>
          </a:blip>
          <a:srcRect l="38710" r="36517" b="56020"/>
          <a:stretch/>
        </p:blipFill>
        <p:spPr>
          <a:xfrm>
            <a:off x="4213094" y="2468736"/>
            <a:ext cx="3175876" cy="29791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335" b="98262" l="34975" r="66945"/>
                    </a14:imgEffect>
                  </a14:imgLayer>
                </a14:imgProps>
              </a:ext>
            </a:extLst>
          </a:blip>
          <a:srcRect l="34468" t="37328" r="31435"/>
          <a:stretch/>
        </p:blipFill>
        <p:spPr>
          <a:xfrm>
            <a:off x="2552396" y="2769680"/>
            <a:ext cx="2088520" cy="202838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" b="56872" l="3840" r="38731"/>
                    </a14:imgEffect>
                  </a14:imgLayer>
                </a14:imgProps>
              </a:ext>
            </a:extLst>
          </a:blip>
          <a:srcRect r="61270" b="36625"/>
          <a:stretch/>
        </p:blipFill>
        <p:spPr>
          <a:xfrm>
            <a:off x="2555457" y="959742"/>
            <a:ext cx="2840873" cy="244568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731" l="64357" r="96244"/>
                    </a14:imgEffect>
                  </a14:imgLayer>
                </a14:imgProps>
              </a:ext>
            </a:extLst>
          </a:blip>
          <a:srcRect l="64052"/>
          <a:stretch/>
        </p:blipFill>
        <p:spPr>
          <a:xfrm>
            <a:off x="3022530" y="4765556"/>
            <a:ext cx="3390106" cy="498286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599" b="98894" l="34725" r="66945"/>
                    </a14:imgEffect>
                  </a14:imgLayer>
                </a14:imgProps>
              </a:ext>
            </a:extLst>
          </a:blip>
          <a:srcRect l="32619" t="37607" r="32752"/>
          <a:stretch/>
        </p:blipFill>
        <p:spPr>
          <a:xfrm>
            <a:off x="383949" y="6402511"/>
            <a:ext cx="3761152" cy="358067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0" b="44234" l="39566" r="61436"/>
                    </a14:imgEffect>
                  </a14:imgLayer>
                </a14:imgProps>
              </a:ext>
            </a:extLst>
          </a:blip>
          <a:srcRect l="38746" r="35949" b="55840"/>
          <a:stretch/>
        </p:blipFill>
        <p:spPr>
          <a:xfrm>
            <a:off x="-172537" y="3476506"/>
            <a:ext cx="2113587" cy="19488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0264" y="959742"/>
            <a:ext cx="2259242" cy="2135523"/>
          </a:xfrm>
          <a:prstGeom prst="rect">
            <a:avLst/>
          </a:prstGeom>
          <a:noFill/>
        </p:spPr>
        <p:txBody>
          <a:bodyPr wrap="square" rtlCol="0">
            <a:prstTxWarp prst="textInflateTop">
              <a:avLst/>
            </a:prstTxWarp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чего шьют костюмы?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65568" y="1344846"/>
            <a:ext cx="1695053" cy="132319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</a:t>
            </a:r>
          </a:p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шьет?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849" y="7152610"/>
            <a:ext cx="3422375" cy="1927927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такой конструктор?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60398" y="5172464"/>
            <a:ext cx="2935941" cy="2116377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спец.одежда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9653" y="5051478"/>
            <a:ext cx="2099127" cy="107721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эскизы?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60346" y="2984359"/>
            <a:ext cx="2537578" cy="1526837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выикройки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50" b="95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70" y="742640"/>
            <a:ext cx="2589142" cy="172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05" t="38966" r="19761" b="46321"/>
          <a:stretch/>
        </p:blipFill>
        <p:spPr bwMode="auto">
          <a:xfrm>
            <a:off x="285711" y="3994863"/>
            <a:ext cx="989930" cy="893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5" t="38074" r="18507" b="42356"/>
          <a:stretch/>
        </p:blipFill>
        <p:spPr bwMode="auto">
          <a:xfrm>
            <a:off x="2958293" y="3264914"/>
            <a:ext cx="1094889" cy="10735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https://thypix.com/wp-content/uploads/2020/04/white-arrow-83-700x577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7783" flipH="1">
            <a:off x="1735694" y="3878965"/>
            <a:ext cx="1307099" cy="107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s://thypix.com/wp-content/uploads/2020/04/white-arrow-83-700x577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74046">
            <a:off x="5813882" y="8296998"/>
            <a:ext cx="1111173" cy="91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s://thypix.com/wp-content/uploads/2020/04/white-arrow-83-700x577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90" y="2468736"/>
            <a:ext cx="799104" cy="65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" b="56872" l="3840" r="38731"/>
                    </a14:imgEffect>
                  </a14:imgLayer>
                </a14:imgProps>
              </a:ext>
            </a:extLst>
          </a:blip>
          <a:srcRect r="61270" b="36625"/>
          <a:stretch/>
        </p:blipFill>
        <p:spPr>
          <a:xfrm>
            <a:off x="3566341" y="7730204"/>
            <a:ext cx="2607720" cy="2244969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0" t="39216" r="18798" b="44395"/>
          <a:stretch/>
        </p:blipFill>
        <p:spPr bwMode="auto">
          <a:xfrm>
            <a:off x="4481107" y="8208436"/>
            <a:ext cx="1159027" cy="10457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85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925" y="-430"/>
            <a:ext cx="6937849" cy="990685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7035" y="252857"/>
            <a:ext cx="626464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этими вопросами мы обратились к воспитателям</a:t>
            </a:r>
          </a:p>
          <a:p>
            <a:pPr algn="just"/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вместе приступили к сбору информации!</a:t>
            </a:r>
          </a:p>
          <a:p>
            <a:pPr marL="285738" indent="-285738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Обратились к сети Интернет</a:t>
            </a:r>
          </a:p>
          <a:p>
            <a:pPr marL="285738" indent="-285738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Нашли информацию  в газетах, книгах, журналах </a:t>
            </a:r>
            <a:r>
              <a:rPr lang="ru-RU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Посетили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спец.одежды</a:t>
            </a:r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38" indent="-285738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экскурсией посетили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Сергачскую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швейную фабрику</a:t>
            </a:r>
          </a:p>
          <a:p>
            <a:pPr algn="just"/>
            <a:endParaRPr lang="ru-RU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этой инженерной книге мы хотим Вам рассказать:</a:t>
            </a:r>
          </a:p>
          <a:p>
            <a:pPr marL="285738" indent="-285738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чем наш проект</a:t>
            </a:r>
          </a:p>
          <a:p>
            <a:pPr marL="285738" indent="-285738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мы узнали о </a:t>
            </a:r>
            <a:r>
              <a:rPr lang="ru-RU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Сергачской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швейной фабрике</a:t>
            </a:r>
          </a:p>
          <a:p>
            <a:pPr marL="285738" indent="-285738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взаимодействовали с социальными партнерами</a:t>
            </a:r>
          </a:p>
          <a:p>
            <a:pPr marL="285738" indent="-285738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мы решили сделать одежду более безопасной и комфортной</a:t>
            </a:r>
          </a:p>
          <a:p>
            <a:pPr marL="285738" indent="-285738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мы делали проект и что у нас получилось</a:t>
            </a:r>
          </a:p>
          <a:p>
            <a:pPr marL="285738" indent="-285738" algn="just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каким выводам мы пришли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8165" t="20196" r="-757" b="27795"/>
          <a:stretch/>
        </p:blipFill>
        <p:spPr>
          <a:xfrm>
            <a:off x="797668" y="5173934"/>
            <a:ext cx="2490113" cy="20907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14538" b="22434"/>
          <a:stretch/>
        </p:blipFill>
        <p:spPr>
          <a:xfrm>
            <a:off x="4071394" y="5049497"/>
            <a:ext cx="2523770" cy="21392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20257" b="26756"/>
          <a:stretch/>
        </p:blipFill>
        <p:spPr>
          <a:xfrm>
            <a:off x="661481" y="7659208"/>
            <a:ext cx="2666857" cy="18841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33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8999" y="6802398"/>
            <a:ext cx="2323743" cy="310360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50" b="95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801" y="8079124"/>
            <a:ext cx="2589142" cy="1726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6422" y="8942172"/>
            <a:ext cx="1136580" cy="104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6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925" y="-430"/>
            <a:ext cx="6937849" cy="99068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313" y="354468"/>
            <a:ext cx="65043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ИСТОРИЯ ВОПРОСА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5097" y="915018"/>
            <a:ext cx="6082748" cy="8094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СПЕЦОДЕЖДА В РОССИИ</a:t>
            </a:r>
          </a:p>
          <a:p>
            <a:pPr algn="just"/>
            <a:r>
              <a:rPr lang="ru-RU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Российской истории спецодежда стала развиваться с 1741 года. В этот год вышел указ, требующий обязательной выдачи работникам фабрик одинаковой одежды - в то время в России вышел «Суконный регламент», в котором говорилось о необходимости введения на всех производственных мануфактурах специальной одежды. Намного позже, уже при Петре Первом, возникло понятие «роба». Так называли свободную, не сковывающую движений одежду. Позже был разработан и полный комплект морской униформы. В начале XIX века российские матросы уже носили робу, которая состояла из широкой белой блузы и штанов. Через годы такие штаны стали модными. C 1870 года начали создаваться целые производства для пошива одежды рабочим.</a:t>
            </a:r>
          </a:p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СПЕЦОДЕЖДА В СССР</a:t>
            </a:r>
          </a:p>
          <a:p>
            <a:pPr algn="just"/>
            <a:r>
              <a:rPr lang="ru-RU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Первыми спецодежду в СССР стали носить люди, работающие на ведомственных предприятиях. Сюда входят такие специальности: летчики и стюардессы, представители пожарной охраны, милиции, медицинские работники и военнослужащие. Рабочие специальности не брались во внимание и совершенно зря.</a:t>
            </a:r>
            <a:br>
              <a:rPr lang="ru-RU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ситуация кардинально другая. Массово выпускаются комбинезоны, брюки, курточки, обув, головне уборы, средства индивидуальной защиты.</a:t>
            </a:r>
          </a:p>
          <a:p>
            <a:pPr algn="just"/>
            <a:r>
              <a:rPr lang="ru-RU" sz="1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Теперь под специальной формой одежды понимаются средства, обеспечивающие индивидуальную защиту от повреждений и даже воздействия вредных веществ. По нашему законодательству работодатель должен в полной мере обеспечить своих сотрудников полным комплектом одежды и средствами индивидуальной защиты.</a:t>
            </a:r>
          </a:p>
          <a:p>
            <a:endParaRPr lang="ru-RU" sz="2000" dirty="0">
              <a:latin typeface="FontParagraph"/>
            </a:endParaRPr>
          </a:p>
          <a:p>
            <a:endParaRPr lang="ru-RU" sz="2000" dirty="0">
              <a:latin typeface="FontParagraph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3687" y="5608611"/>
            <a:ext cx="3819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3" y="106663"/>
            <a:ext cx="1383295" cy="95727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50" b="95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62" y="8567803"/>
            <a:ext cx="2233407" cy="14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51111" l="9889" r="89988">
                        <a14:foregroundMark x1="51669" y1="37315" x2="64648" y2="33519"/>
                        <a14:foregroundMark x1="40791" y1="48426" x2="40297" y2="50741"/>
                        <a14:foregroundMark x1="50803" y1="49259" x2="57849" y2="49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500" y="8134581"/>
            <a:ext cx="2458692" cy="32823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2920" y="8943825"/>
            <a:ext cx="1941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Подробнее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об истории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швейного дела…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2" name="Picture 4" descr="https://thypix.com/wp-content/uploads/2020/04/white-arrow-83-700x57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533" y="8336251"/>
            <a:ext cx="676307" cy="55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thypix.com/wp-content/uploads/2020/04/white-arrow-83-700x577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92856" y="8336251"/>
            <a:ext cx="666765" cy="549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90" b="56872" l="3840" r="38731"/>
                    </a14:imgEffect>
                  </a14:imgLayer>
                </a14:imgProps>
              </a:ext>
            </a:extLst>
          </a:blip>
          <a:srcRect r="61270" b="36625"/>
          <a:stretch/>
        </p:blipFill>
        <p:spPr>
          <a:xfrm>
            <a:off x="-296311" y="8275411"/>
            <a:ext cx="2113266" cy="1819297"/>
          </a:xfrm>
          <a:prstGeom prst="rect">
            <a:avLst/>
          </a:prstGeom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68" t="39201" r="19766" b="46053"/>
          <a:stretch/>
        </p:blipFill>
        <p:spPr bwMode="auto">
          <a:xfrm>
            <a:off x="353318" y="8613204"/>
            <a:ext cx="1071786" cy="990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7599" b="98894" l="34725" r="66945"/>
                    </a14:imgEffect>
                  </a14:imgLayer>
                </a14:imgProps>
              </a:ext>
            </a:extLst>
          </a:blip>
          <a:srcRect l="32619" t="37607" r="32752"/>
          <a:stretch/>
        </p:blipFill>
        <p:spPr>
          <a:xfrm>
            <a:off x="2737397" y="8202271"/>
            <a:ext cx="1836104" cy="174799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6" t="38573" r="19707" b="46113"/>
          <a:stretch/>
        </p:blipFill>
        <p:spPr bwMode="auto">
          <a:xfrm>
            <a:off x="3129373" y="8614874"/>
            <a:ext cx="1073420" cy="10102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18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11949</TotalTime>
  <Words>1875</Words>
  <Application>Microsoft Office PowerPoint</Application>
  <PresentationFormat>Лист A4 (210x297 мм)</PresentationFormat>
  <Paragraphs>211</Paragraphs>
  <Slides>37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III. ОПИСАНИЕ ПРОЦЕССА ПОДГОТОВКИ ПРОЕКТА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user</cp:lastModifiedBy>
  <cp:revision>233</cp:revision>
  <cp:lastPrinted>2022-04-27T13:19:49Z</cp:lastPrinted>
  <dcterms:created xsi:type="dcterms:W3CDTF">2021-02-15T18:32:29Z</dcterms:created>
  <dcterms:modified xsi:type="dcterms:W3CDTF">2022-04-28T08:14:31Z</dcterms:modified>
</cp:coreProperties>
</file>